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69" r:id="rId2"/>
    <p:sldId id="309" r:id="rId3"/>
    <p:sldId id="299" r:id="rId4"/>
    <p:sldId id="314" r:id="rId5"/>
    <p:sldId id="320" r:id="rId6"/>
    <p:sldId id="281" r:id="rId7"/>
    <p:sldId id="285" r:id="rId8"/>
    <p:sldId id="267" r:id="rId9"/>
    <p:sldId id="303" r:id="rId10"/>
    <p:sldId id="300" r:id="rId11"/>
    <p:sldId id="302" r:id="rId12"/>
    <p:sldId id="315" r:id="rId13"/>
    <p:sldId id="325" r:id="rId14"/>
    <p:sldId id="257" r:id="rId15"/>
    <p:sldId id="259" r:id="rId16"/>
    <p:sldId id="298" r:id="rId17"/>
    <p:sldId id="304" r:id="rId18"/>
    <p:sldId id="319" r:id="rId19"/>
    <p:sldId id="286" r:id="rId20"/>
    <p:sldId id="324" r:id="rId21"/>
    <p:sldId id="280" r:id="rId22"/>
    <p:sldId id="273" r:id="rId23"/>
    <p:sldId id="323" r:id="rId24"/>
    <p:sldId id="317" r:id="rId25"/>
    <p:sldId id="321" r:id="rId26"/>
    <p:sldId id="318" r:id="rId27"/>
    <p:sldId id="272" r:id="rId28"/>
    <p:sldId id="308" r:id="rId29"/>
    <p:sldId id="279" r:id="rId30"/>
    <p:sldId id="31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210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526" autoAdjust="0"/>
    <p:restoredTop sz="84767" autoAdjust="0"/>
  </p:normalViewPr>
  <p:slideViewPr>
    <p:cSldViewPr snapToGrid="0">
      <p:cViewPr varScale="1">
        <p:scale>
          <a:sx n="61" d="100"/>
          <a:sy n="61" d="100"/>
        </p:scale>
        <p:origin x="-828" y="-90"/>
      </p:cViewPr>
      <p:guideLst>
        <p:guide orient="horz" pos="2160"/>
        <p:guide pos="3840"/>
      </p:guideLst>
    </p:cSldViewPr>
  </p:slideViewPr>
  <p:notesTextViewPr>
    <p:cViewPr>
      <p:scale>
        <a:sx n="1" d="1"/>
        <a:sy n="1" d="1"/>
      </p:scale>
      <p:origin x="0" y="144"/>
    </p:cViewPr>
  </p:notesTextViewPr>
  <p:notesViewPr>
    <p:cSldViewPr snapToGrid="0">
      <p:cViewPr varScale="1">
        <p:scale>
          <a:sx n="57" d="100"/>
          <a:sy n="57" d="100"/>
        </p:scale>
        <p:origin x="2832" y="7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03D60F-CED5-4D2C-89C9-D7EC888A5984}" type="datetimeFigureOut">
              <a:rPr lang="en-GB" smtClean="0"/>
              <a:pPr/>
              <a:t>24/08/2017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31DA35-33FD-42CC-A7D5-42BCBA0A6E41}" type="slidenum">
              <a:rPr lang="en-GB" smtClean="0"/>
              <a:pPr/>
              <a:t>‹#›</a:t>
            </a:fld>
            <a:endParaRPr lang="en-GB"/>
          </a:p>
        </p:txBody>
      </p:sp>
    </p:spTree>
    <p:extLst>
      <p:ext uri="{BB962C8B-B14F-4D97-AF65-F5344CB8AC3E}">
        <p14:creationId xmlns:p14="http://schemas.microsoft.com/office/powerpoint/2010/main" xmlns="" val="2976137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31DA35-33FD-42CC-A7D5-42BCBA0A6E41}" type="slidenum">
              <a:rPr lang="en-GB" smtClean="0"/>
              <a:pPr/>
              <a:t>1</a:t>
            </a:fld>
            <a:endParaRPr lang="en-GB" dirty="0"/>
          </a:p>
        </p:txBody>
      </p:sp>
    </p:spTree>
    <p:extLst>
      <p:ext uri="{BB962C8B-B14F-4D97-AF65-F5344CB8AC3E}">
        <p14:creationId xmlns:p14="http://schemas.microsoft.com/office/powerpoint/2010/main" xmlns="" val="2767382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Meet your emotional brain [describe]</a:t>
            </a:r>
          </a:p>
          <a:p>
            <a:r>
              <a:rPr lang="en-GB" dirty="0" smtClean="0"/>
              <a:t>Stress and trauma</a:t>
            </a:r>
            <a:r>
              <a:rPr lang="en-GB" baseline="0" dirty="0" smtClean="0"/>
              <a:t> landscape (change) the brain.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Especially early (childhood) trauma)</a:t>
            </a:r>
          </a:p>
          <a:p>
            <a:r>
              <a:rPr lang="en-GB" baseline="0" dirty="0" smtClean="0"/>
              <a:t>Bits grow (amygdala) and some bits shrink (hippocampus and frontal lobes) and because your deep emotional brain (limbic system) talks directly to your body via the</a:t>
            </a:r>
            <a:endParaRPr lang="en-GB" dirty="0"/>
          </a:p>
        </p:txBody>
      </p:sp>
      <p:sp>
        <p:nvSpPr>
          <p:cNvPr id="4" name="Slide Number Placeholder 3"/>
          <p:cNvSpPr>
            <a:spLocks noGrp="1"/>
          </p:cNvSpPr>
          <p:nvPr>
            <p:ph type="sldNum" sz="quarter" idx="10"/>
          </p:nvPr>
        </p:nvSpPr>
        <p:spPr/>
        <p:txBody>
          <a:bodyPr/>
          <a:lstStyle/>
          <a:p>
            <a:fld id="{C131DA35-33FD-42CC-A7D5-42BCBA0A6E41}" type="slidenum">
              <a:rPr lang="en-GB" smtClean="0"/>
              <a:pPr/>
              <a:t>14</a:t>
            </a:fld>
            <a:endParaRPr lang="en-GB"/>
          </a:p>
        </p:txBody>
      </p:sp>
    </p:spTree>
    <p:extLst>
      <p:ext uri="{BB962C8B-B14F-4D97-AF65-F5344CB8AC3E}">
        <p14:creationId xmlns:p14="http://schemas.microsoft.com/office/powerpoint/2010/main" xmlns="" val="2429572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Trauma is many</a:t>
            </a:r>
            <a:r>
              <a:rPr lang="en-GB" baseline="0" dirty="0" smtClean="0"/>
              <a:t> things… [list]. Accident and Bereavement would be top of most people’s list. Birth too can be traumatic if surgical and the mother is stressed. The effects on the baby (child/adult) are </a:t>
            </a:r>
            <a:r>
              <a:rPr lang="en-GB" i="1" baseline="0" dirty="0" smtClean="0"/>
              <a:t>lifelong</a:t>
            </a:r>
            <a:r>
              <a:rPr lang="en-GB" baseline="0" dirty="0" smtClean="0"/>
              <a:t>.</a:t>
            </a:r>
          </a:p>
          <a:p>
            <a:r>
              <a:rPr lang="en-GB" baseline="0" dirty="0" smtClean="0"/>
              <a:t>But it is not just the big events in your life but the small ones too. And it is not just a rare, unusual event. Cumulative repetitive stresses, particularly of interpersonal relationships like bullying and betrayal are particularly important. And of course illness (of yourself or a loved one) is a huge trauma particularly when you are seemingly unable to help yourself. Surgery, particularly where it involves restraint (and that includes dental surgery especially with ether). In fact almost anything that happens when helpless can be traumatic;  lack of meaning, feeling ‘wrong’ or shameful, the list goes on and on. It is anything that you perceive in a state of helplessness. i.e. childhood which is then triggered later on in life.</a:t>
            </a:r>
            <a:endParaRPr lang="en-GB" dirty="0"/>
          </a:p>
        </p:txBody>
      </p:sp>
      <p:sp>
        <p:nvSpPr>
          <p:cNvPr id="4" name="Slide Number Placeholder 3"/>
          <p:cNvSpPr>
            <a:spLocks noGrp="1"/>
          </p:cNvSpPr>
          <p:nvPr>
            <p:ph type="sldNum" sz="quarter" idx="10"/>
          </p:nvPr>
        </p:nvSpPr>
        <p:spPr/>
        <p:txBody>
          <a:bodyPr/>
          <a:lstStyle/>
          <a:p>
            <a:fld id="{C131DA35-33FD-42CC-A7D5-42BCBA0A6E41}" type="slidenum">
              <a:rPr lang="en-GB" smtClean="0"/>
              <a:pPr/>
              <a:t>15</a:t>
            </a:fld>
            <a:endParaRPr lang="en-GB"/>
          </a:p>
        </p:txBody>
      </p:sp>
    </p:spTree>
    <p:extLst>
      <p:ext uri="{BB962C8B-B14F-4D97-AF65-F5344CB8AC3E}">
        <p14:creationId xmlns:p14="http://schemas.microsoft.com/office/powerpoint/2010/main" xmlns="" val="894087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freeze can become</a:t>
            </a:r>
            <a:r>
              <a:rPr lang="en-GB" baseline="0" dirty="0" smtClean="0"/>
              <a:t> the default pathway if;</a:t>
            </a:r>
          </a:p>
          <a:p>
            <a:r>
              <a:rPr lang="en-GB" baseline="0" dirty="0" smtClean="0"/>
              <a:t>The child is sensitive and has small ‘t’ or large ‘t’ trauma of some sort.</a:t>
            </a:r>
          </a:p>
          <a:p>
            <a:r>
              <a:rPr lang="en-GB" baseline="0" dirty="0" smtClean="0"/>
              <a:t>This affects the body by causing shut down of non-essential systems like creative play, imagination, planning and empathy.</a:t>
            </a:r>
            <a:endParaRPr lang="en-GB" dirty="0"/>
          </a:p>
        </p:txBody>
      </p:sp>
      <p:sp>
        <p:nvSpPr>
          <p:cNvPr id="4" name="Slide Number Placeholder 3"/>
          <p:cNvSpPr>
            <a:spLocks noGrp="1"/>
          </p:cNvSpPr>
          <p:nvPr>
            <p:ph type="sldNum" sz="quarter" idx="10"/>
          </p:nvPr>
        </p:nvSpPr>
        <p:spPr/>
        <p:txBody>
          <a:bodyPr/>
          <a:lstStyle/>
          <a:p>
            <a:fld id="{C131DA35-33FD-42CC-A7D5-42BCBA0A6E41}" type="slidenum">
              <a:rPr lang="en-GB" smtClean="0"/>
              <a:pPr/>
              <a:t>16</a:t>
            </a:fld>
            <a:endParaRPr lang="en-GB" dirty="0"/>
          </a:p>
        </p:txBody>
      </p:sp>
    </p:spTree>
    <p:extLst>
      <p:ext uri="{BB962C8B-B14F-4D97-AF65-F5344CB8AC3E}">
        <p14:creationId xmlns:p14="http://schemas.microsoft.com/office/powerpoint/2010/main" xmlns="" val="609017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Emotions are body states not just mind.</a:t>
            </a:r>
            <a:r>
              <a:rPr lang="en-GB" baseline="0" dirty="0" smtClean="0"/>
              <a:t> Preparing you for movement = </a:t>
            </a:r>
            <a:r>
              <a:rPr lang="en-GB" baseline="0" dirty="0" err="1" smtClean="0"/>
              <a:t>emovare</a:t>
            </a:r>
            <a:r>
              <a:rPr lang="en-GB" baseline="0" dirty="0" smtClean="0"/>
              <a:t> to move.</a:t>
            </a:r>
          </a:p>
          <a:p>
            <a:r>
              <a:rPr lang="en-GB" baseline="0" dirty="0" smtClean="0"/>
              <a:t>Trauma or emotional memory is implicit (wordless recording) of an emotionally charged event</a:t>
            </a:r>
          </a:p>
          <a:p>
            <a:r>
              <a:rPr lang="en-GB" baseline="0" dirty="0" smtClean="0"/>
              <a:t>Initiated in childhood and then triggered in later life.</a:t>
            </a:r>
          </a:p>
          <a:p>
            <a:r>
              <a:rPr lang="en-GB" baseline="0" dirty="0" smtClean="0"/>
              <a:t>Now I have an explanation for that event in my massage clinic 5 years ago…</a:t>
            </a:r>
          </a:p>
          <a:p>
            <a:r>
              <a:rPr lang="en-GB" baseline="0" dirty="0" smtClean="0"/>
              <a:t>In this sense time does not heal. These messages of imminent threat are permanent and persistent and stuck in the now.</a:t>
            </a:r>
          </a:p>
          <a:p>
            <a:r>
              <a:rPr lang="en-GB" baseline="0" dirty="0" smtClean="0"/>
              <a:t>They do not decay and they are not subject to analysis because they are </a:t>
            </a:r>
            <a:r>
              <a:rPr lang="en-GB" baseline="0" dirty="0" err="1" smtClean="0"/>
              <a:t>subconssious</a:t>
            </a:r>
            <a:r>
              <a:rPr lang="en-GB" baseline="0" dirty="0" smtClean="0"/>
              <a:t> and wordless. They have to be approached </a:t>
            </a:r>
            <a:r>
              <a:rPr lang="en-GB" i="1" baseline="0" dirty="0" smtClean="0"/>
              <a:t>through the body</a:t>
            </a:r>
            <a:endParaRPr lang="en-GB" i="1" dirty="0"/>
          </a:p>
        </p:txBody>
      </p:sp>
      <p:sp>
        <p:nvSpPr>
          <p:cNvPr id="4" name="Slide Number Placeholder 3"/>
          <p:cNvSpPr>
            <a:spLocks noGrp="1"/>
          </p:cNvSpPr>
          <p:nvPr>
            <p:ph type="sldNum" sz="quarter" idx="10"/>
          </p:nvPr>
        </p:nvSpPr>
        <p:spPr/>
        <p:txBody>
          <a:bodyPr/>
          <a:lstStyle/>
          <a:p>
            <a:fld id="{C131DA35-33FD-42CC-A7D5-42BCBA0A6E41}" type="slidenum">
              <a:rPr lang="en-GB" smtClean="0"/>
              <a:pPr/>
              <a:t>17</a:t>
            </a:fld>
            <a:endParaRPr lang="en-GB"/>
          </a:p>
        </p:txBody>
      </p:sp>
    </p:spTree>
    <p:extLst>
      <p:ext uri="{BB962C8B-B14F-4D97-AF65-F5344CB8AC3E}">
        <p14:creationId xmlns:p14="http://schemas.microsoft.com/office/powerpoint/2010/main" xmlns="" val="3002806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31DA35-33FD-42CC-A7D5-42BCBA0A6E41}" type="slidenum">
              <a:rPr lang="en-GB" smtClean="0"/>
              <a:pPr/>
              <a:t>18</a:t>
            </a:fld>
            <a:endParaRPr lang="en-GB"/>
          </a:p>
        </p:txBody>
      </p:sp>
    </p:spTree>
    <p:extLst>
      <p:ext uri="{BB962C8B-B14F-4D97-AF65-F5344CB8AC3E}">
        <p14:creationId xmlns:p14="http://schemas.microsoft.com/office/powerpoint/2010/main" xmlns="" val="1255541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heart generates the largest electromagnetic field in the body. The electrical field as measured in an electrocardiogram (ECG) is about 60 times greater in amplitude than the brain waves recorded in an electroencephalogram (EEG).”</a:t>
            </a:r>
          </a:p>
          <a:p>
            <a:r>
              <a:rPr lang="en-GB" dirty="0" smtClean="0"/>
              <a:t>Pre-alerts you to future </a:t>
            </a:r>
            <a:r>
              <a:rPr lang="en-GB" smtClean="0"/>
              <a:t>events</a:t>
            </a:r>
            <a:r>
              <a:rPr lang="en-GB" baseline="0" smtClean="0"/>
              <a:t> (Not </a:t>
            </a:r>
            <a:r>
              <a:rPr lang="en-GB" baseline="0" dirty="0" smtClean="0"/>
              <a:t>linked </a:t>
            </a:r>
            <a:r>
              <a:rPr lang="en-GB" baseline="0" smtClean="0"/>
              <a:t>to space-time)</a:t>
            </a:r>
            <a:endParaRPr lang="en-GB" dirty="0" smtClean="0"/>
          </a:p>
          <a:p>
            <a:r>
              <a:rPr lang="en-GB" dirty="0" smtClean="0"/>
              <a:t>Through the use of tools and technologies that foster positive emotions and psychophysiological coherence, individuals can effectively initiate a </a:t>
            </a:r>
            <a:r>
              <a:rPr lang="en-GB" dirty="0" err="1" smtClean="0"/>
              <a:t>repatterning</a:t>
            </a:r>
            <a:r>
              <a:rPr lang="en-GB" dirty="0" smtClean="0"/>
              <a:t> process, whereby habitual emotional patterns underlying stress are replaced with new, healthier patterns that establish increased emotional stability, mental acuity, and physiological efficiency</a:t>
            </a:r>
          </a:p>
          <a:p>
            <a:endParaRPr lang="en-GB" dirty="0"/>
          </a:p>
        </p:txBody>
      </p:sp>
      <p:sp>
        <p:nvSpPr>
          <p:cNvPr id="4" name="Slide Number Placeholder 3"/>
          <p:cNvSpPr>
            <a:spLocks noGrp="1"/>
          </p:cNvSpPr>
          <p:nvPr>
            <p:ph type="sldNum" sz="quarter" idx="10"/>
          </p:nvPr>
        </p:nvSpPr>
        <p:spPr/>
        <p:txBody>
          <a:bodyPr/>
          <a:lstStyle/>
          <a:p>
            <a:fld id="{C131DA35-33FD-42CC-A7D5-42BCBA0A6E41}" type="slidenum">
              <a:rPr lang="en-GB" smtClean="0"/>
              <a:pPr/>
              <a:t>19</a:t>
            </a:fld>
            <a:endParaRPr lang="en-GB"/>
          </a:p>
        </p:txBody>
      </p:sp>
    </p:spTree>
    <p:extLst>
      <p:ext uri="{BB962C8B-B14F-4D97-AF65-F5344CB8AC3E}">
        <p14:creationId xmlns:p14="http://schemas.microsoft.com/office/powerpoint/2010/main" xmlns="" val="1571112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smtClean="0"/>
              <a:t>Interspike</a:t>
            </a:r>
            <a:r>
              <a:rPr lang="en-GB" dirty="0" smtClean="0"/>
              <a:t> intervals often contain coded information</a:t>
            </a:r>
          </a:p>
          <a:p>
            <a:r>
              <a:rPr lang="en-GB" dirty="0" smtClean="0"/>
              <a:t>Most (80%) signals pass from heart to brain not</a:t>
            </a:r>
            <a:r>
              <a:rPr lang="en-GB" baseline="0" dirty="0" smtClean="0"/>
              <a:t> other way round</a:t>
            </a:r>
          </a:p>
          <a:p>
            <a:r>
              <a:rPr lang="en-GB" baseline="0" dirty="0" smtClean="0"/>
              <a:t>If it is low it affects the ability of the thalamus to co-ordinate cortical activity resulting in reductions in social and situational awareness, the capacity to care and ability to self-manage (regulate).</a:t>
            </a:r>
          </a:p>
          <a:p>
            <a:endParaRPr lang="en-GB" dirty="0"/>
          </a:p>
        </p:txBody>
      </p:sp>
      <p:sp>
        <p:nvSpPr>
          <p:cNvPr id="4" name="Slide Number Placeholder 3"/>
          <p:cNvSpPr>
            <a:spLocks noGrp="1"/>
          </p:cNvSpPr>
          <p:nvPr>
            <p:ph type="sldNum" sz="quarter" idx="10"/>
          </p:nvPr>
        </p:nvSpPr>
        <p:spPr/>
        <p:txBody>
          <a:bodyPr/>
          <a:lstStyle/>
          <a:p>
            <a:fld id="{C131DA35-33FD-42CC-A7D5-42BCBA0A6E41}" type="slidenum">
              <a:rPr lang="en-GB" smtClean="0"/>
              <a:pPr/>
              <a:t>20</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part of Phase I detoxification many chemicals are initially made more toxic before being conjugated.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If you are a poor detoxifier (genetic) you struggle with this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Cortisol</a:t>
            </a:r>
            <a:r>
              <a:rPr lang="en-GB" sz="1200" baseline="0" dirty="0" smtClean="0"/>
              <a:t> is a profoundly damaging hormone when released long term (it is meant to be a temporary state of affairs); stokes the inflammatory fire of cytokines, IL-F, etc.</a:t>
            </a:r>
            <a:endParaRPr lang="en-GB" sz="1200"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C131DA35-33FD-42CC-A7D5-42BCBA0A6E41}" type="slidenum">
              <a:rPr lang="en-GB" smtClean="0"/>
              <a:pPr/>
              <a:t>21</a:t>
            </a:fld>
            <a:endParaRPr lang="en-GB"/>
          </a:p>
        </p:txBody>
      </p:sp>
    </p:spTree>
    <p:extLst>
      <p:ext uri="{BB962C8B-B14F-4D97-AF65-F5344CB8AC3E}">
        <p14:creationId xmlns:p14="http://schemas.microsoft.com/office/powerpoint/2010/main" xmlns="" val="15721185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Demo havening. Describe</a:t>
            </a:r>
            <a:r>
              <a:rPr lang="en-GB" baseline="0" dirty="0" smtClean="0"/>
              <a:t> </a:t>
            </a:r>
            <a:r>
              <a:rPr lang="en-GB" baseline="0" dirty="0" err="1" smtClean="0"/>
              <a:t>psychosensory</a:t>
            </a:r>
            <a:r>
              <a:rPr lang="en-GB" baseline="0" dirty="0" smtClean="0"/>
              <a:t>..</a:t>
            </a:r>
            <a:endParaRPr lang="en-GB" dirty="0" smtClean="0"/>
          </a:p>
          <a:p>
            <a:r>
              <a:rPr lang="en-GB" dirty="0" smtClean="0"/>
              <a:t>Safety is the absolute</a:t>
            </a:r>
            <a:r>
              <a:rPr lang="en-GB" baseline="0" dirty="0" smtClean="0"/>
              <a:t> priority for healing. To encourage bodily safety takes time but havening does it best.</a:t>
            </a:r>
          </a:p>
          <a:p>
            <a:r>
              <a:rPr lang="en-GB" baseline="0" dirty="0" smtClean="0"/>
              <a:t>Many ways to cultivate that life [list] but creative expression is the key – find what lights you up and feeds your soul and do more of it.</a:t>
            </a:r>
          </a:p>
          <a:p>
            <a:r>
              <a:rPr lang="en-GB" baseline="0" dirty="0" smtClean="0"/>
              <a:t>Become a human being again not a human doing. Make connection your priority along with gratitude and (self) forgiveness.</a:t>
            </a:r>
          </a:p>
          <a:p>
            <a:r>
              <a:rPr lang="en-GB" dirty="0" smtClean="0"/>
              <a:t>You brain waves</a:t>
            </a:r>
            <a:r>
              <a:rPr lang="en-GB" baseline="0" dirty="0" smtClean="0"/>
              <a:t> change when you do these things and congruence harmonises your energy.</a:t>
            </a:r>
            <a:endParaRPr lang="en-GB" dirty="0"/>
          </a:p>
        </p:txBody>
      </p:sp>
      <p:sp>
        <p:nvSpPr>
          <p:cNvPr id="4" name="Slide Number Placeholder 3"/>
          <p:cNvSpPr>
            <a:spLocks noGrp="1"/>
          </p:cNvSpPr>
          <p:nvPr>
            <p:ph type="sldNum" sz="quarter" idx="10"/>
          </p:nvPr>
        </p:nvSpPr>
        <p:spPr/>
        <p:txBody>
          <a:bodyPr/>
          <a:lstStyle/>
          <a:p>
            <a:fld id="{C131DA35-33FD-42CC-A7D5-42BCBA0A6E41}" type="slidenum">
              <a:rPr lang="en-GB" smtClean="0"/>
              <a:pPr/>
              <a:t>22</a:t>
            </a:fld>
            <a:endParaRPr lang="en-GB"/>
          </a:p>
        </p:txBody>
      </p:sp>
    </p:spTree>
    <p:extLst>
      <p:ext uri="{BB962C8B-B14F-4D97-AF65-F5344CB8AC3E}">
        <p14:creationId xmlns:p14="http://schemas.microsoft.com/office/powerpoint/2010/main" xmlns="" val="20078266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A8277E3-476E-4F8B-807A-51406EF685A0}" type="slidenum">
              <a:rPr lang="en-GB" smtClean="0"/>
              <a:pPr/>
              <a:t>23</a:t>
            </a:fld>
            <a:endParaRPr lang="en-GB"/>
          </a:p>
        </p:txBody>
      </p:sp>
    </p:spTree>
    <p:extLst>
      <p:ext uri="{BB962C8B-B14F-4D97-AF65-F5344CB8AC3E}">
        <p14:creationId xmlns:p14="http://schemas.microsoft.com/office/powerpoint/2010/main" xmlns="" val="2136336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And if you’ve suffered from chronic stress in childhood those one-off</a:t>
            </a:r>
            <a:r>
              <a:rPr lang="en-GB" baseline="0" dirty="0" smtClean="0"/>
              <a:t> experiences become so much worse.</a:t>
            </a:r>
            <a:endParaRPr lang="en-GB" dirty="0"/>
          </a:p>
        </p:txBody>
      </p:sp>
      <p:sp>
        <p:nvSpPr>
          <p:cNvPr id="4" name="Slide Number Placeholder 3"/>
          <p:cNvSpPr>
            <a:spLocks noGrp="1"/>
          </p:cNvSpPr>
          <p:nvPr>
            <p:ph type="sldNum" sz="quarter" idx="10"/>
          </p:nvPr>
        </p:nvSpPr>
        <p:spPr/>
        <p:txBody>
          <a:bodyPr/>
          <a:lstStyle/>
          <a:p>
            <a:fld id="{C131DA35-33FD-42CC-A7D5-42BCBA0A6E41}" type="slidenum">
              <a:rPr lang="en-GB" smtClean="0"/>
              <a:pPr/>
              <a:t>3</a:t>
            </a:fld>
            <a:endParaRPr lang="en-GB"/>
          </a:p>
        </p:txBody>
      </p:sp>
    </p:spTree>
    <p:extLst>
      <p:ext uri="{BB962C8B-B14F-4D97-AF65-F5344CB8AC3E}">
        <p14:creationId xmlns:p14="http://schemas.microsoft.com/office/powerpoint/2010/main" xmlns="" val="21239259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Forgiveness here of course does not mean condoning his mistreatment of her but of letting go of the emotional burden from her mind</a:t>
            </a:r>
            <a:r>
              <a:rPr lang="en-GB" baseline="0" dirty="0" smtClean="0"/>
              <a:t> (</a:t>
            </a:r>
            <a:r>
              <a:rPr lang="en-GB" baseline="0" smtClean="0"/>
              <a:t>and body)</a:t>
            </a:r>
            <a:endParaRPr lang="en-GB"/>
          </a:p>
        </p:txBody>
      </p:sp>
      <p:sp>
        <p:nvSpPr>
          <p:cNvPr id="4" name="Slide Number Placeholder 3"/>
          <p:cNvSpPr>
            <a:spLocks noGrp="1"/>
          </p:cNvSpPr>
          <p:nvPr>
            <p:ph type="sldNum" sz="quarter" idx="10"/>
          </p:nvPr>
        </p:nvSpPr>
        <p:spPr/>
        <p:txBody>
          <a:bodyPr/>
          <a:lstStyle/>
          <a:p>
            <a:fld id="{71AD141D-1D7B-4E18-A63C-940E92592ECF}" type="slidenum">
              <a:rPr lang="en-GB" smtClean="0"/>
              <a:pPr/>
              <a:t>24</a:t>
            </a:fld>
            <a:endParaRPr lang="en-GB"/>
          </a:p>
        </p:txBody>
      </p:sp>
    </p:spTree>
    <p:extLst>
      <p:ext uri="{BB962C8B-B14F-4D97-AF65-F5344CB8AC3E}">
        <p14:creationId xmlns:p14="http://schemas.microsoft.com/office/powerpoint/2010/main" xmlns="" val="38308401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lvl="0"/>
            <a:r>
              <a:rPr lang="en-GB" sz="1200" kern="1200" dirty="0" smtClean="0">
                <a:solidFill>
                  <a:schemeClr val="tx1"/>
                </a:solidFill>
                <a:latin typeface="+mn-lt"/>
                <a:ea typeface="+mn-ea"/>
                <a:cs typeface="+mn-cs"/>
              </a:rPr>
              <a:t>Get involved in acts of appreciation and giving as a part of your daily life. I make a point of mentally thanking the good things in my life when I wake each morning. This may sound rather trite but it has the effect of changing your brain towards positivity rather than looking for problems which is how most people are most of the time. </a:t>
            </a:r>
          </a:p>
          <a:p>
            <a:pPr lvl="0"/>
            <a:r>
              <a:rPr lang="en-GB" sz="1200" kern="1200" dirty="0" smtClean="0">
                <a:solidFill>
                  <a:schemeClr val="tx1"/>
                </a:solidFill>
                <a:latin typeface="+mn-lt"/>
                <a:ea typeface="+mn-ea"/>
                <a:cs typeface="+mn-cs"/>
              </a:rPr>
              <a:t>Cultivating kindness and compassion; this is harder especially with those who irritate and hurt us. But you can start with yourself and your self-talk. Watch and note how you talk to yourself; it’s likely very negative and derogatory. Remember this does not build our self-worth and it is with ourselves that love begins. Once you learn to be kinder to yourself it becomes easier with others. People who hit out often do so because it matches what they feel about themselves.</a:t>
            </a:r>
          </a:p>
          <a:p>
            <a:pPr lvl="0"/>
            <a:r>
              <a:rPr lang="en-GB" sz="1200" kern="1200" dirty="0" smtClean="0">
                <a:solidFill>
                  <a:schemeClr val="tx1"/>
                </a:solidFill>
                <a:latin typeface="+mn-lt"/>
                <a:ea typeface="+mn-ea"/>
                <a:cs typeface="+mn-cs"/>
              </a:rPr>
              <a:t>Work on your mindset as it has everything to do with the trajectory of your life (both morbidity (illness) and mortality). If you have a victim mentality it becomes a mental habit to always see things in this light and your life will then reflect this back to you. Become ‘miracle-minded’ and cultivate positivity, mindfulness has a great part to play in this.</a:t>
            </a:r>
          </a:p>
          <a:p>
            <a:pPr lvl="0"/>
            <a:r>
              <a:rPr lang="en-GB" sz="1200" kern="1200" dirty="0" smtClean="0">
                <a:solidFill>
                  <a:schemeClr val="tx1"/>
                </a:solidFill>
                <a:latin typeface="+mn-lt"/>
                <a:ea typeface="+mn-ea"/>
                <a:cs typeface="+mn-cs"/>
              </a:rPr>
              <a:t>The more you activate drive and will towards finding meaning and the needs of others i.e. something that transcends your own experience, the more focused you become on connection which is one of the most profound indicators of longevity. Volunteer, get active.</a:t>
            </a:r>
          </a:p>
          <a:p>
            <a:pPr lvl="0"/>
            <a:r>
              <a:rPr lang="en-GB" sz="1200" kern="1200" dirty="0" smtClean="0">
                <a:solidFill>
                  <a:schemeClr val="tx1"/>
                </a:solidFill>
                <a:latin typeface="+mn-lt"/>
                <a:ea typeface="+mn-ea"/>
                <a:cs typeface="+mn-cs"/>
              </a:rPr>
              <a:t>Avoid negativity – whether from news, people, organisations or whatever and actively choose positive people, situations, and jobs when possible. Sometimes this will be about changing your job or friendship network; other times it could be as simple as signing up to a positive news channel. </a:t>
            </a:r>
          </a:p>
          <a:p>
            <a:r>
              <a:rPr lang="en-GB" sz="1200" kern="1200" dirty="0" smtClean="0">
                <a:solidFill>
                  <a:schemeClr val="tx1"/>
                </a:solidFill>
                <a:latin typeface="+mn-lt"/>
                <a:ea typeface="+mn-ea"/>
                <a:cs typeface="+mn-cs"/>
              </a:rPr>
              <a:t>Change your world view towards resolution not problems i.e. a ‘things will get better’ mentality. The microbiome picks up this message. How you do this is covered in more detail in my first book, but it often involves clearing old belief systems</a:t>
            </a:r>
            <a:r>
              <a:rPr lang="en-GB" dirty="0" smtClean="0"/>
              <a:t> </a:t>
            </a:r>
            <a:r>
              <a:rPr lang="en-GB" sz="1200" kern="1200" dirty="0" smtClean="0">
                <a:solidFill>
                  <a:schemeClr val="tx1"/>
                </a:solidFill>
                <a:latin typeface="+mn-lt"/>
                <a:ea typeface="+mn-ea"/>
                <a:cs typeface="+mn-cs"/>
              </a:rPr>
              <a:t>Lack of self-worth will override any dietary changes you make and will eventually mean you abandon them. Looking at your emotional health is supremely important. See my previous book ‘The Scar that Won’t Heal’</a:t>
            </a:r>
          </a:p>
        </p:txBody>
      </p:sp>
      <p:sp>
        <p:nvSpPr>
          <p:cNvPr id="4" name="Slide Number Placeholder 3"/>
          <p:cNvSpPr>
            <a:spLocks noGrp="1"/>
          </p:cNvSpPr>
          <p:nvPr>
            <p:ph type="sldNum" sz="quarter" idx="10"/>
          </p:nvPr>
        </p:nvSpPr>
        <p:spPr/>
        <p:txBody>
          <a:bodyPr/>
          <a:lstStyle/>
          <a:p>
            <a:fld id="{71AD141D-1D7B-4E18-A63C-940E92592ECF}" type="slidenum">
              <a:rPr lang="en-GB" smtClean="0"/>
              <a:pPr/>
              <a:t>26</a:t>
            </a:fld>
            <a:endParaRPr lang="en-GB"/>
          </a:p>
        </p:txBody>
      </p:sp>
    </p:spTree>
    <p:extLst>
      <p:ext uri="{BB962C8B-B14F-4D97-AF65-F5344CB8AC3E}">
        <p14:creationId xmlns:p14="http://schemas.microsoft.com/office/powerpoint/2010/main" xmlns="" val="3578709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131DA35-33FD-42CC-A7D5-42BCBA0A6E41}" type="slidenum">
              <a:rPr lang="en-GB" smtClean="0"/>
              <a:pPr/>
              <a:t>27</a:t>
            </a:fld>
            <a:endParaRPr lang="en-GB"/>
          </a:p>
        </p:txBody>
      </p:sp>
    </p:spTree>
    <p:extLst>
      <p:ext uri="{BB962C8B-B14F-4D97-AF65-F5344CB8AC3E}">
        <p14:creationId xmlns:p14="http://schemas.microsoft.com/office/powerpoint/2010/main" xmlns="" val="26183105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Origin of unconscious control and feedback of</a:t>
            </a:r>
            <a:r>
              <a:rPr lang="en-GB" baseline="0" dirty="0" smtClean="0"/>
              <a:t> body and mind. Usually in balance with PNS and SNS but with constant stress or trauma/ survival mechanisms (ventral PNS and SNS are activated most of the time.</a:t>
            </a:r>
          </a:p>
          <a:p>
            <a:r>
              <a:rPr lang="en-GB" dirty="0" smtClean="0"/>
              <a:t>Introduce you</a:t>
            </a:r>
            <a:r>
              <a:rPr lang="en-GB" baseline="0" dirty="0" smtClean="0"/>
              <a:t> to some special part of the unconscious brain that have a particular role in stress and trauma.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latin typeface="+mn-lt"/>
                <a:ea typeface="+mn-ea"/>
                <a:cs typeface="+mn-cs"/>
              </a:rPr>
              <a:t>Hypothalamus is the stress response initiator. HPA axis. Highly </a:t>
            </a:r>
            <a:r>
              <a:rPr lang="en-GB" sz="1200" kern="1200" baseline="0" dirty="0" smtClean="0">
                <a:solidFill>
                  <a:schemeClr val="tx1"/>
                </a:solidFill>
                <a:latin typeface="+mn-lt"/>
                <a:ea typeface="+mn-ea"/>
                <a:cs typeface="+mn-cs"/>
              </a:rPr>
              <a:t>activated </a:t>
            </a:r>
            <a:r>
              <a:rPr lang="en-GB" sz="1200" kern="1200" baseline="0" smtClean="0">
                <a:solidFill>
                  <a:schemeClr val="tx1"/>
                </a:solidFill>
                <a:latin typeface="+mn-lt"/>
                <a:ea typeface="+mn-ea"/>
                <a:cs typeface="+mn-cs"/>
              </a:rPr>
              <a:t>in trauma.</a:t>
            </a:r>
            <a:endParaRPr lang="en-GB" sz="1200" kern="1200" baseline="0" dirty="0" smtClean="0">
              <a:solidFill>
                <a:schemeClr val="tx1"/>
              </a:solidFill>
              <a:latin typeface="+mn-lt"/>
              <a:ea typeface="+mn-ea"/>
              <a:cs typeface="+mn-cs"/>
            </a:endParaRPr>
          </a:p>
          <a:p>
            <a:r>
              <a:rPr lang="en-GB" baseline="0" dirty="0" smtClean="0"/>
              <a:t>Amygdala is the smoke alarm, highly tuned to pick up danger </a:t>
            </a:r>
            <a:r>
              <a:rPr lang="en-GB" baseline="0" dirty="0" smtClean="0"/>
              <a:t>signals (or what is unfamiliar). </a:t>
            </a:r>
            <a:r>
              <a:rPr lang="en-GB" baseline="0" dirty="0" smtClean="0"/>
              <a:t>Highly activated</a:t>
            </a:r>
          </a:p>
          <a:p>
            <a:r>
              <a:rPr lang="en-GB" baseline="0" dirty="0" smtClean="0"/>
              <a:t>Thalamus is the cook which sifts through incoming data from environment and mixes it together into an autobiographical ‘soup’ –switches off during trauma (and recall) which is why dissociation and flashbacks occur. Deactivated.</a:t>
            </a:r>
          </a:p>
          <a:p>
            <a:r>
              <a:rPr lang="en-GB" baseline="0" dirty="0" smtClean="0"/>
              <a:t>Hippocampus is the ‘librarian’ or ‘context stamp’ – memory encoding and retrieval. If ‘offline’ as during trauma memories are stored implicitly as fragments rather than in context. Hence traumatic memories are disjointed, incomplete, or lacking content other than sense feeling. We can even be completely amnesic for the event itself!</a:t>
            </a:r>
          </a:p>
          <a:p>
            <a:r>
              <a:rPr lang="en-GB" baseline="0" dirty="0" smtClean="0"/>
              <a:t>Cortex goes offline during trauma and unconscious recall. So we can’t think logically or use our brains to organise our experience. We are </a:t>
            </a:r>
            <a:r>
              <a:rPr lang="en-GB" baseline="0" dirty="0" err="1" smtClean="0"/>
              <a:t>highjacked</a:t>
            </a:r>
            <a:r>
              <a:rPr lang="en-GB" baseline="0" dirty="0" smtClean="0"/>
              <a:t>!</a:t>
            </a:r>
          </a:p>
          <a:p>
            <a:r>
              <a:rPr lang="en-GB" baseline="0" dirty="0" smtClean="0"/>
              <a:t>Insula – Relay station for information around body – where ‘mind and body meet’. W</a:t>
            </a:r>
            <a:r>
              <a:rPr lang="en-GB" sz="1200" kern="1200" dirty="0" smtClean="0">
                <a:solidFill>
                  <a:schemeClr val="tx1"/>
                </a:solidFill>
                <a:latin typeface="+mn-lt"/>
                <a:ea typeface="+mn-ea"/>
                <a:cs typeface="+mn-cs"/>
              </a:rPr>
              <a:t>ellspring of social emotions. Is</a:t>
            </a:r>
            <a:r>
              <a:rPr lang="en-GB" sz="1200" kern="1200" baseline="0" dirty="0" smtClean="0">
                <a:solidFill>
                  <a:schemeClr val="tx1"/>
                </a:solidFill>
                <a:latin typeface="+mn-lt"/>
                <a:ea typeface="+mn-ea"/>
                <a:cs typeface="+mn-cs"/>
              </a:rPr>
              <a:t> also offline during trauma so we feel disconnected from our bodies  origin of ‘out of body experience’</a:t>
            </a:r>
          </a:p>
          <a:p>
            <a:r>
              <a:rPr lang="en-GB" baseline="0" dirty="0" smtClean="0"/>
              <a:t>Worth noting that the prefrontal cortex is inhibited when the stress response is activated. Hence we find it difficult to make decisions, think clearly and discern logical action.</a:t>
            </a:r>
            <a:endParaRPr lang="en-GB" dirty="0"/>
          </a:p>
        </p:txBody>
      </p:sp>
      <p:sp>
        <p:nvSpPr>
          <p:cNvPr id="4" name="Slide Number Placeholder 3"/>
          <p:cNvSpPr>
            <a:spLocks noGrp="1"/>
          </p:cNvSpPr>
          <p:nvPr>
            <p:ph type="sldNum" sz="quarter" idx="10"/>
          </p:nvPr>
        </p:nvSpPr>
        <p:spPr/>
        <p:txBody>
          <a:bodyPr/>
          <a:lstStyle/>
          <a:p>
            <a:fld id="{C131DA35-33FD-42CC-A7D5-42BCBA0A6E41}" type="slidenum">
              <a:rPr lang="en-GB" smtClean="0"/>
              <a:pPr/>
              <a:t>29</a:t>
            </a:fld>
            <a:endParaRPr lang="en-GB"/>
          </a:p>
        </p:txBody>
      </p:sp>
    </p:spTree>
    <p:extLst>
      <p:ext uri="{BB962C8B-B14F-4D97-AF65-F5344CB8AC3E}">
        <p14:creationId xmlns:p14="http://schemas.microsoft.com/office/powerpoint/2010/main" xmlns="" val="42397512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GB" baseline="0" dirty="0" smtClean="0"/>
              <a:t>See nikigratrix.com</a:t>
            </a:r>
          </a:p>
          <a:p>
            <a:pPr>
              <a:buFont typeface="Arial" charset="0"/>
              <a:buChar char="•"/>
            </a:pPr>
            <a:r>
              <a:rPr lang="en-GB" baseline="0" dirty="0" smtClean="0"/>
              <a:t>+Dan Siegel’s website </a:t>
            </a:r>
            <a:endParaRPr lang="en-GB" dirty="0"/>
          </a:p>
        </p:txBody>
      </p:sp>
      <p:sp>
        <p:nvSpPr>
          <p:cNvPr id="4" name="Slide Number Placeholder 3"/>
          <p:cNvSpPr>
            <a:spLocks noGrp="1"/>
          </p:cNvSpPr>
          <p:nvPr>
            <p:ph type="sldNum" sz="quarter" idx="10"/>
          </p:nvPr>
        </p:nvSpPr>
        <p:spPr/>
        <p:txBody>
          <a:bodyPr/>
          <a:lstStyle/>
          <a:p>
            <a:fld id="{C131DA35-33FD-42CC-A7D5-42BCBA0A6E41}" type="slidenum">
              <a:rPr lang="en-GB" smtClean="0"/>
              <a:pPr/>
              <a:t>30</a:t>
            </a:fld>
            <a:endParaRPr lang="en-GB"/>
          </a:p>
        </p:txBody>
      </p:sp>
    </p:spTree>
    <p:extLst>
      <p:ext uri="{BB962C8B-B14F-4D97-AF65-F5344CB8AC3E}">
        <p14:creationId xmlns:p14="http://schemas.microsoft.com/office/powerpoint/2010/main" xmlns="" val="3953385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Meet your emotional brain [describe]</a:t>
            </a:r>
          </a:p>
          <a:p>
            <a:r>
              <a:rPr lang="en-GB" dirty="0" smtClean="0"/>
              <a:t>Amygdala</a:t>
            </a:r>
            <a:r>
              <a:rPr lang="en-GB" baseline="0" dirty="0" smtClean="0"/>
              <a:t> is centre of fear – but it reacts to what is unfamiliar first and foremost – both internally and externally.</a:t>
            </a:r>
            <a:endParaRPr lang="en-GB" dirty="0" smtClean="0"/>
          </a:p>
          <a:p>
            <a:r>
              <a:rPr lang="en-GB" dirty="0" smtClean="0"/>
              <a:t>Stress and trauma</a:t>
            </a:r>
            <a:r>
              <a:rPr lang="en-GB" baseline="0" dirty="0" smtClean="0"/>
              <a:t> landscape (change) the brain.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Especially early (childhood) trauma)</a:t>
            </a:r>
          </a:p>
          <a:p>
            <a:r>
              <a:rPr lang="en-GB" baseline="0" dirty="0" smtClean="0"/>
              <a:t>Bits grow (amygdala) and some bits shrink (hippocampus and frontal lobes) and because your deep emotional brain (limbic system) talks directly to your body via the</a:t>
            </a:r>
            <a:endParaRPr lang="en-GB" dirty="0"/>
          </a:p>
        </p:txBody>
      </p:sp>
      <p:sp>
        <p:nvSpPr>
          <p:cNvPr id="4" name="Slide Number Placeholder 3"/>
          <p:cNvSpPr>
            <a:spLocks noGrp="1"/>
          </p:cNvSpPr>
          <p:nvPr>
            <p:ph type="sldNum" sz="quarter" idx="10"/>
          </p:nvPr>
        </p:nvSpPr>
        <p:spPr/>
        <p:txBody>
          <a:bodyPr/>
          <a:lstStyle/>
          <a:p>
            <a:fld id="{C131DA35-33FD-42CC-A7D5-42BCBA0A6E41}" type="slidenum">
              <a:rPr lang="en-GB" smtClean="0"/>
              <a:pPr/>
              <a:t>5</a:t>
            </a:fld>
            <a:endParaRPr lang="en-GB"/>
          </a:p>
        </p:txBody>
      </p:sp>
    </p:spTree>
    <p:extLst>
      <p:ext uri="{BB962C8B-B14F-4D97-AF65-F5344CB8AC3E}">
        <p14:creationId xmlns:p14="http://schemas.microsoft.com/office/powerpoint/2010/main" xmlns="" val="2429572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HPA axis and the autonomic nervous system) (ANS) this overactive stress response puts you in a permanent state of ‘fight and flight’– both the (sympathetic dominance’ or even freeze (dorsal vagal parasympathetic) which combine to shut you down physically.  Via hormones </a:t>
            </a:r>
            <a:r>
              <a:rPr lang="en-GB" sz="1200" dirty="0" smtClean="0"/>
              <a:t>glutamate, noradrenaline, cortisol and dopamine.</a:t>
            </a:r>
            <a:endParaRPr lang="en-GB" baseline="0" dirty="0" smtClean="0"/>
          </a:p>
        </p:txBody>
      </p:sp>
      <p:sp>
        <p:nvSpPr>
          <p:cNvPr id="4" name="Slide Number Placeholder 3"/>
          <p:cNvSpPr>
            <a:spLocks noGrp="1"/>
          </p:cNvSpPr>
          <p:nvPr>
            <p:ph type="sldNum" sz="quarter" idx="10"/>
          </p:nvPr>
        </p:nvSpPr>
        <p:spPr/>
        <p:txBody>
          <a:bodyPr/>
          <a:lstStyle/>
          <a:p>
            <a:fld id="{C131DA35-33FD-42CC-A7D5-42BCBA0A6E41}" type="slidenum">
              <a:rPr lang="en-GB" smtClean="0"/>
              <a:pPr/>
              <a:t>6</a:t>
            </a:fld>
            <a:endParaRPr lang="en-GB"/>
          </a:p>
        </p:txBody>
      </p:sp>
    </p:spTree>
    <p:extLst>
      <p:ext uri="{BB962C8B-B14F-4D97-AF65-F5344CB8AC3E}">
        <p14:creationId xmlns:p14="http://schemas.microsoft.com/office/powerpoint/2010/main" xmlns="" val="1318146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traditional</a:t>
            </a:r>
            <a:r>
              <a:rPr lang="en-GB" baseline="0" dirty="0" smtClean="0"/>
              <a:t> 2-sided model  of PNS and SNS. </a:t>
            </a:r>
            <a:r>
              <a:rPr lang="en-GB" dirty="0" smtClean="0"/>
              <a:t>Autonomic nervous system responds to signals from the limbic system and brainstem. Traditionally</a:t>
            </a:r>
            <a:r>
              <a:rPr lang="en-GB" baseline="0" dirty="0" smtClean="0"/>
              <a:t> this was explained in terms .</a:t>
            </a:r>
          </a:p>
          <a:p>
            <a:r>
              <a:rPr lang="en-GB" baseline="0" dirty="0" smtClean="0"/>
              <a:t>of the </a:t>
            </a:r>
            <a:r>
              <a:rPr lang="en-GB" baseline="0" dirty="0" err="1" smtClean="0"/>
              <a:t>para</a:t>
            </a:r>
            <a:r>
              <a:rPr lang="en-GB" baseline="0" dirty="0" smtClean="0"/>
              <a:t> and sympathetic nervous systems. Fight and flight </a:t>
            </a:r>
            <a:r>
              <a:rPr lang="en-GB" baseline="0" dirty="0" err="1" smtClean="0"/>
              <a:t>vs</a:t>
            </a:r>
            <a:r>
              <a:rPr lang="en-GB" baseline="0" dirty="0" smtClean="0"/>
              <a:t> rest and digest– but it is more complicated</a:t>
            </a:r>
          </a:p>
          <a:p>
            <a:r>
              <a:rPr lang="en-GB" baseline="0" dirty="0" smtClean="0"/>
              <a:t>Mitochondria respond to these signals with the cell danger response and fatigue and pain result.</a:t>
            </a:r>
          </a:p>
          <a:p>
            <a:r>
              <a:rPr lang="en-GB" baseline="0" dirty="0" smtClean="0"/>
              <a:t>Reversing the message of threat is the biggest task we face to recover. But let’s look in more detail at the signalling mechanism; the newly discovered parts of the ANS – the polyvagal system.</a:t>
            </a:r>
          </a:p>
        </p:txBody>
      </p:sp>
      <p:sp>
        <p:nvSpPr>
          <p:cNvPr id="4" name="Slide Number Placeholder 3"/>
          <p:cNvSpPr>
            <a:spLocks noGrp="1"/>
          </p:cNvSpPr>
          <p:nvPr>
            <p:ph type="sldNum" sz="quarter" idx="10"/>
          </p:nvPr>
        </p:nvSpPr>
        <p:spPr/>
        <p:txBody>
          <a:bodyPr/>
          <a:lstStyle/>
          <a:p>
            <a:fld id="{C131DA35-33FD-42CC-A7D5-42BCBA0A6E41}" type="slidenum">
              <a:rPr lang="en-GB" smtClean="0"/>
              <a:pPr/>
              <a:t>7</a:t>
            </a:fld>
            <a:endParaRPr lang="en-GB"/>
          </a:p>
        </p:txBody>
      </p:sp>
    </p:spTree>
    <p:extLst>
      <p:ext uri="{BB962C8B-B14F-4D97-AF65-F5344CB8AC3E}">
        <p14:creationId xmlns:p14="http://schemas.microsoft.com/office/powerpoint/2010/main" xmlns="" val="2094724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But this all changed when Stephen </a:t>
            </a:r>
            <a:r>
              <a:rPr lang="en-GB" baseline="0" dirty="0" err="1" smtClean="0"/>
              <a:t>Porges</a:t>
            </a:r>
            <a:r>
              <a:rPr lang="en-GB" baseline="0" dirty="0" smtClean="0"/>
              <a:t> identified a 3</a:t>
            </a:r>
            <a:r>
              <a:rPr lang="en-GB" baseline="30000" dirty="0" smtClean="0"/>
              <a:t>rd</a:t>
            </a:r>
            <a:r>
              <a:rPr lang="en-GB" baseline="0" dirty="0" smtClean="0"/>
              <a:t> system, part of the parasympathetic system which was a lot older, from reptiles. This he called the dorsal vagal</a:t>
            </a:r>
            <a:r>
              <a:rPr lang="en-GB" sz="1200" dirty="0" smtClean="0"/>
              <a:t> system and it’s response</a:t>
            </a:r>
            <a:r>
              <a:rPr lang="en-GB" sz="1200" baseline="0" dirty="0" smtClean="0"/>
              <a:t> is to shut you down i.e. the freeze response. So we have a 3 tier system</a:t>
            </a:r>
            <a:r>
              <a:rPr lang="en-GB" sz="1200" dirty="0" smtClean="0"/>
              <a:t>. With stress or trauma the </a:t>
            </a:r>
            <a:r>
              <a:rPr lang="en-GB" sz="1200" dirty="0" err="1" smtClean="0"/>
              <a:t>mindbody</a:t>
            </a:r>
            <a:r>
              <a:rPr lang="en-GB" sz="1200" dirty="0" smtClean="0"/>
              <a:t> tries to activate</a:t>
            </a:r>
            <a:r>
              <a:rPr lang="en-GB" sz="1200" baseline="0" dirty="0" smtClean="0"/>
              <a:t> the most suitable system to get you out of danger. </a:t>
            </a:r>
            <a:r>
              <a:rPr lang="en-GB" sz="1200" dirty="0" smtClean="0"/>
              <a:t>Each level is defaulted to when one above fails.</a:t>
            </a:r>
          </a:p>
          <a:p>
            <a:r>
              <a:rPr lang="en-GB" sz="1200" dirty="0" smtClean="0"/>
              <a:t>Think of</a:t>
            </a:r>
            <a:r>
              <a:rPr lang="en-GB" sz="1200" baseline="0" dirty="0" smtClean="0"/>
              <a:t> a child who is emotionally stressed; firstly they turn to mum or a loved person to seek reassurance, if that fails</a:t>
            </a:r>
          </a:p>
          <a:p>
            <a:r>
              <a:rPr lang="en-GB" sz="1200" baseline="0" dirty="0" smtClean="0"/>
              <a:t>They get aggressive and try to fight or flee the problem – but with young children this is seldom successful or possible in some cases.</a:t>
            </a:r>
          </a:p>
          <a:p>
            <a:r>
              <a:rPr lang="en-GB" sz="1200" baseline="0" dirty="0" smtClean="0"/>
              <a:t>Finally they go inward (and reject contact preferring to seek their own company)  - see examples from the classic ‘strange situation’ experiments)</a:t>
            </a:r>
          </a:p>
          <a:p>
            <a:r>
              <a:rPr lang="en-GB" sz="1200" baseline="0" dirty="0" smtClean="0"/>
              <a:t>But this also applies in adulthood too, especially when trauma reappears </a:t>
            </a:r>
            <a:r>
              <a:rPr lang="en-GB" sz="1200" baseline="0" dirty="0" err="1" smtClean="0"/>
              <a:t>eg</a:t>
            </a:r>
            <a:r>
              <a:rPr lang="en-GB" sz="1200" baseline="0" dirty="0" smtClean="0"/>
              <a:t> illness, accident.</a:t>
            </a:r>
          </a:p>
          <a:p>
            <a:r>
              <a:rPr lang="en-GB" sz="1200" baseline="0" dirty="0" smtClean="0"/>
              <a:t>This final level is profoundly disabling, being akin to a ‘living death’ when constant. But it builds slowly as the other systems gradually fail to solve the problem.</a:t>
            </a:r>
            <a:endParaRPr lang="en-GB" dirty="0"/>
          </a:p>
        </p:txBody>
      </p:sp>
      <p:sp>
        <p:nvSpPr>
          <p:cNvPr id="4" name="Slide Number Placeholder 3"/>
          <p:cNvSpPr>
            <a:spLocks noGrp="1"/>
          </p:cNvSpPr>
          <p:nvPr>
            <p:ph type="sldNum" sz="quarter" idx="10"/>
          </p:nvPr>
        </p:nvSpPr>
        <p:spPr/>
        <p:txBody>
          <a:bodyPr/>
          <a:lstStyle/>
          <a:p>
            <a:fld id="{4A8277E3-476E-4F8B-807A-51406EF685A0}" type="slidenum">
              <a:rPr lang="en-GB" smtClean="0"/>
              <a:pPr/>
              <a:t>8</a:t>
            </a:fld>
            <a:endParaRPr lang="en-GB"/>
          </a:p>
        </p:txBody>
      </p:sp>
    </p:spTree>
    <p:extLst>
      <p:ext uri="{BB962C8B-B14F-4D97-AF65-F5344CB8AC3E}">
        <p14:creationId xmlns:p14="http://schemas.microsoft.com/office/powerpoint/2010/main" xmlns="" val="597416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Trauma is many</a:t>
            </a:r>
            <a:r>
              <a:rPr lang="en-GB" baseline="0" dirty="0" smtClean="0"/>
              <a:t> things… [list]. But it is not just the big events in your life but the small ones too. Cumulative stresses, like illness (of yourself or a loved one), lack of meaning, feeling ‘wrong’ or shameful, the list goes on and on. It is anything that you perceive in a state of helplessness. </a:t>
            </a:r>
          </a:p>
          <a:p>
            <a:r>
              <a:rPr lang="en-GB" baseline="0" dirty="0" smtClean="0"/>
              <a:t>i.e. childhood which is then triggered later on in life.</a:t>
            </a:r>
          </a:p>
          <a:p>
            <a:r>
              <a:rPr lang="en-GB" baseline="0" dirty="0" smtClean="0"/>
              <a:t>ACE study of 17500 people</a:t>
            </a:r>
          </a:p>
          <a:p>
            <a:r>
              <a:rPr lang="en-GB" baseline="0" dirty="0" smtClean="0"/>
              <a:t>Has huge effects which are not discussed /understood by modern medicine which is divided into physical and mental health divisions. There is no </a:t>
            </a:r>
            <a:r>
              <a:rPr lang="en-GB" baseline="0" dirty="0" err="1" smtClean="0"/>
              <a:t>mindbody</a:t>
            </a:r>
            <a:r>
              <a:rPr lang="en-GB" baseline="0" dirty="0" smtClean="0"/>
              <a:t> link in current medical practice.</a:t>
            </a:r>
            <a:endParaRPr lang="en-GB" dirty="0"/>
          </a:p>
        </p:txBody>
      </p:sp>
      <p:sp>
        <p:nvSpPr>
          <p:cNvPr id="4" name="Slide Number Placeholder 3"/>
          <p:cNvSpPr>
            <a:spLocks noGrp="1"/>
          </p:cNvSpPr>
          <p:nvPr>
            <p:ph type="sldNum" sz="quarter" idx="10"/>
          </p:nvPr>
        </p:nvSpPr>
        <p:spPr/>
        <p:txBody>
          <a:bodyPr/>
          <a:lstStyle/>
          <a:p>
            <a:fld id="{C131DA35-33FD-42CC-A7D5-42BCBA0A6E41}" type="slidenum">
              <a:rPr lang="en-GB" smtClean="0"/>
              <a:pPr/>
              <a:t>9</a:t>
            </a:fld>
            <a:endParaRPr lang="en-GB"/>
          </a:p>
        </p:txBody>
      </p:sp>
    </p:spTree>
    <p:extLst>
      <p:ext uri="{BB962C8B-B14F-4D97-AF65-F5344CB8AC3E}">
        <p14:creationId xmlns:p14="http://schemas.microsoft.com/office/powerpoint/2010/main" xmlns="" val="2503222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Can be measured by Adult Attachment Interview see Nikigratrix.com</a:t>
            </a:r>
          </a:p>
        </p:txBody>
      </p:sp>
      <p:sp>
        <p:nvSpPr>
          <p:cNvPr id="4" name="Slide Number Placeholder 3"/>
          <p:cNvSpPr>
            <a:spLocks noGrp="1"/>
          </p:cNvSpPr>
          <p:nvPr>
            <p:ph type="sldNum" sz="quarter" idx="10"/>
          </p:nvPr>
        </p:nvSpPr>
        <p:spPr/>
        <p:txBody>
          <a:bodyPr/>
          <a:lstStyle/>
          <a:p>
            <a:fld id="{C131DA35-33FD-42CC-A7D5-42BCBA0A6E41}" type="slidenum">
              <a:rPr lang="en-GB" smtClean="0"/>
              <a:pPr/>
              <a:t>11</a:t>
            </a:fld>
            <a:endParaRPr lang="en-GB"/>
          </a:p>
        </p:txBody>
      </p:sp>
    </p:spTree>
    <p:extLst>
      <p:ext uri="{BB962C8B-B14F-4D97-AF65-F5344CB8AC3E}">
        <p14:creationId xmlns:p14="http://schemas.microsoft.com/office/powerpoint/2010/main" xmlns="" val="1422957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58F08DE-BF3D-49BC-A4EE-A4FF36B1C463}" type="slidenum">
              <a:rPr lang="en-GB" smtClean="0"/>
              <a:pPr/>
              <a:t>13</a:t>
            </a:fld>
            <a:endParaRPr lang="en-GB"/>
          </a:p>
        </p:txBody>
      </p:sp>
    </p:spTree>
    <p:extLst>
      <p:ext uri="{BB962C8B-B14F-4D97-AF65-F5344CB8AC3E}">
        <p14:creationId xmlns:p14="http://schemas.microsoft.com/office/powerpoint/2010/main" xmlns="" val="1031488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9C0C2C5-AF89-48A0-A7B5-BCFB185B94E7}" type="datetimeFigureOut">
              <a:rPr lang="en-GB" smtClean="0"/>
              <a:pPr/>
              <a:t>24/08/2017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272A16-E84E-47AC-AE8E-BD108B905CCE}" type="slidenum">
              <a:rPr lang="en-GB" smtClean="0"/>
              <a:pPr/>
              <a:t>‹#›</a:t>
            </a:fld>
            <a:endParaRPr lang="en-GB"/>
          </a:p>
        </p:txBody>
      </p:sp>
    </p:spTree>
    <p:extLst>
      <p:ext uri="{BB962C8B-B14F-4D97-AF65-F5344CB8AC3E}">
        <p14:creationId xmlns:p14="http://schemas.microsoft.com/office/powerpoint/2010/main" xmlns="" val="3369438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C0C2C5-AF89-48A0-A7B5-BCFB185B94E7}" type="datetimeFigureOut">
              <a:rPr lang="en-GB" smtClean="0"/>
              <a:pPr/>
              <a:t>24/08/2017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272A16-E84E-47AC-AE8E-BD108B905CCE}" type="slidenum">
              <a:rPr lang="en-GB" smtClean="0"/>
              <a:pPr/>
              <a:t>‹#›</a:t>
            </a:fld>
            <a:endParaRPr lang="en-GB"/>
          </a:p>
        </p:txBody>
      </p:sp>
    </p:spTree>
    <p:extLst>
      <p:ext uri="{BB962C8B-B14F-4D97-AF65-F5344CB8AC3E}">
        <p14:creationId xmlns:p14="http://schemas.microsoft.com/office/powerpoint/2010/main" xmlns="" val="3314134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C0C2C5-AF89-48A0-A7B5-BCFB185B94E7}" type="datetimeFigureOut">
              <a:rPr lang="en-GB" smtClean="0"/>
              <a:pPr/>
              <a:t>24/08/2017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272A16-E84E-47AC-AE8E-BD108B905CCE}" type="slidenum">
              <a:rPr lang="en-GB" smtClean="0"/>
              <a:pPr/>
              <a:t>‹#›</a:t>
            </a:fld>
            <a:endParaRPr lang="en-GB"/>
          </a:p>
        </p:txBody>
      </p:sp>
    </p:spTree>
    <p:extLst>
      <p:ext uri="{BB962C8B-B14F-4D97-AF65-F5344CB8AC3E}">
        <p14:creationId xmlns:p14="http://schemas.microsoft.com/office/powerpoint/2010/main" xmlns="" val="1058605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C0C2C5-AF89-48A0-A7B5-BCFB185B94E7}" type="datetimeFigureOut">
              <a:rPr lang="en-GB" smtClean="0"/>
              <a:pPr/>
              <a:t>24/08/2017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272A16-E84E-47AC-AE8E-BD108B905CCE}" type="slidenum">
              <a:rPr lang="en-GB" smtClean="0"/>
              <a:pPr/>
              <a:t>‹#›</a:t>
            </a:fld>
            <a:endParaRPr lang="en-GB"/>
          </a:p>
        </p:txBody>
      </p:sp>
    </p:spTree>
    <p:extLst>
      <p:ext uri="{BB962C8B-B14F-4D97-AF65-F5344CB8AC3E}">
        <p14:creationId xmlns:p14="http://schemas.microsoft.com/office/powerpoint/2010/main" xmlns="" val="2681446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C0C2C5-AF89-48A0-A7B5-BCFB185B94E7}" type="datetimeFigureOut">
              <a:rPr lang="en-GB" smtClean="0"/>
              <a:pPr/>
              <a:t>24/08/2017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272A16-E84E-47AC-AE8E-BD108B905CCE}" type="slidenum">
              <a:rPr lang="en-GB" smtClean="0"/>
              <a:pPr/>
              <a:t>‹#›</a:t>
            </a:fld>
            <a:endParaRPr lang="en-GB"/>
          </a:p>
        </p:txBody>
      </p:sp>
    </p:spTree>
    <p:extLst>
      <p:ext uri="{BB962C8B-B14F-4D97-AF65-F5344CB8AC3E}">
        <p14:creationId xmlns:p14="http://schemas.microsoft.com/office/powerpoint/2010/main" xmlns="" val="1092769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C0C2C5-AF89-48A0-A7B5-BCFB185B94E7}" type="datetimeFigureOut">
              <a:rPr lang="en-GB" smtClean="0"/>
              <a:pPr/>
              <a:t>24/08/2017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272A16-E84E-47AC-AE8E-BD108B905CCE}" type="slidenum">
              <a:rPr lang="en-GB" smtClean="0"/>
              <a:pPr/>
              <a:t>‹#›</a:t>
            </a:fld>
            <a:endParaRPr lang="en-GB"/>
          </a:p>
        </p:txBody>
      </p:sp>
    </p:spTree>
    <p:extLst>
      <p:ext uri="{BB962C8B-B14F-4D97-AF65-F5344CB8AC3E}">
        <p14:creationId xmlns:p14="http://schemas.microsoft.com/office/powerpoint/2010/main" xmlns="" val="3404561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9C0C2C5-AF89-48A0-A7B5-BCFB185B94E7}" type="datetimeFigureOut">
              <a:rPr lang="en-GB" smtClean="0"/>
              <a:pPr/>
              <a:t>24/08/2017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272A16-E84E-47AC-AE8E-BD108B905CCE}" type="slidenum">
              <a:rPr lang="en-GB" smtClean="0"/>
              <a:pPr/>
              <a:t>‹#›</a:t>
            </a:fld>
            <a:endParaRPr lang="en-GB"/>
          </a:p>
        </p:txBody>
      </p:sp>
    </p:spTree>
    <p:extLst>
      <p:ext uri="{BB962C8B-B14F-4D97-AF65-F5344CB8AC3E}">
        <p14:creationId xmlns:p14="http://schemas.microsoft.com/office/powerpoint/2010/main" xmlns="" val="4103464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9C0C2C5-AF89-48A0-A7B5-BCFB185B94E7}" type="datetimeFigureOut">
              <a:rPr lang="en-GB" smtClean="0"/>
              <a:pPr/>
              <a:t>24/08/2017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272A16-E84E-47AC-AE8E-BD108B905CCE}" type="slidenum">
              <a:rPr lang="en-GB" smtClean="0"/>
              <a:pPr/>
              <a:t>‹#›</a:t>
            </a:fld>
            <a:endParaRPr lang="en-GB"/>
          </a:p>
        </p:txBody>
      </p:sp>
    </p:spTree>
    <p:extLst>
      <p:ext uri="{BB962C8B-B14F-4D97-AF65-F5344CB8AC3E}">
        <p14:creationId xmlns:p14="http://schemas.microsoft.com/office/powerpoint/2010/main" xmlns="" val="332174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C0C2C5-AF89-48A0-A7B5-BCFB185B94E7}" type="datetimeFigureOut">
              <a:rPr lang="en-GB" smtClean="0"/>
              <a:pPr/>
              <a:t>24/08/2017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272A16-E84E-47AC-AE8E-BD108B905CCE}" type="slidenum">
              <a:rPr lang="en-GB" smtClean="0"/>
              <a:pPr/>
              <a:t>‹#›</a:t>
            </a:fld>
            <a:endParaRPr lang="en-GB"/>
          </a:p>
        </p:txBody>
      </p:sp>
    </p:spTree>
    <p:extLst>
      <p:ext uri="{BB962C8B-B14F-4D97-AF65-F5344CB8AC3E}">
        <p14:creationId xmlns:p14="http://schemas.microsoft.com/office/powerpoint/2010/main" xmlns="" val="99438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C0C2C5-AF89-48A0-A7B5-BCFB185B94E7}" type="datetimeFigureOut">
              <a:rPr lang="en-GB" smtClean="0"/>
              <a:pPr/>
              <a:t>24/08/2017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272A16-E84E-47AC-AE8E-BD108B905CCE}" type="slidenum">
              <a:rPr lang="en-GB" smtClean="0"/>
              <a:pPr/>
              <a:t>‹#›</a:t>
            </a:fld>
            <a:endParaRPr lang="en-GB"/>
          </a:p>
        </p:txBody>
      </p:sp>
    </p:spTree>
    <p:extLst>
      <p:ext uri="{BB962C8B-B14F-4D97-AF65-F5344CB8AC3E}">
        <p14:creationId xmlns:p14="http://schemas.microsoft.com/office/powerpoint/2010/main" xmlns="" val="2923603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C0C2C5-AF89-48A0-A7B5-BCFB185B94E7}" type="datetimeFigureOut">
              <a:rPr lang="en-GB" smtClean="0"/>
              <a:pPr/>
              <a:t>24/08/2017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272A16-E84E-47AC-AE8E-BD108B905CCE}" type="slidenum">
              <a:rPr lang="en-GB" smtClean="0"/>
              <a:pPr/>
              <a:t>‹#›</a:t>
            </a:fld>
            <a:endParaRPr lang="en-GB"/>
          </a:p>
        </p:txBody>
      </p:sp>
    </p:spTree>
    <p:extLst>
      <p:ext uri="{BB962C8B-B14F-4D97-AF65-F5344CB8AC3E}">
        <p14:creationId xmlns:p14="http://schemas.microsoft.com/office/powerpoint/2010/main" xmlns="" val="3584964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0">
              <a:schemeClr val="bg1"/>
            </a:gs>
            <a:gs pos="50000">
              <a:schemeClr val="bg1"/>
            </a:gs>
            <a:gs pos="100000">
              <a:srgbClr val="7030A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0C2C5-AF89-48A0-A7B5-BCFB185B94E7}" type="datetimeFigureOut">
              <a:rPr lang="en-GB" smtClean="0"/>
              <a:pPr/>
              <a:t>24/08/2017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272A16-E84E-47AC-AE8E-BD108B905CCE}" type="slidenum">
              <a:rPr lang="en-GB" smtClean="0"/>
              <a:pPr/>
              <a:t>‹#›</a:t>
            </a:fld>
            <a:endParaRPr lang="en-GB"/>
          </a:p>
        </p:txBody>
      </p:sp>
    </p:spTree>
    <p:extLst>
      <p:ext uri="{BB962C8B-B14F-4D97-AF65-F5344CB8AC3E}">
        <p14:creationId xmlns:p14="http://schemas.microsoft.com/office/powerpoint/2010/main" xmlns="" val="678063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934" y="1555968"/>
            <a:ext cx="7643920" cy="1325563"/>
          </a:xfrm>
        </p:spPr>
        <p:txBody>
          <a:bodyPr>
            <a:noAutofit/>
          </a:bodyPr>
          <a:lstStyle/>
          <a:p>
            <a:r>
              <a:rPr lang="en-GB" dirty="0" smtClean="0"/>
              <a:t/>
            </a:r>
            <a:br>
              <a:rPr lang="en-GB" dirty="0" smtClean="0"/>
            </a:br>
            <a:r>
              <a:rPr lang="en-GB" b="1" dirty="0" smtClean="0">
                <a:solidFill>
                  <a:schemeClr val="bg1"/>
                </a:solidFill>
              </a:rPr>
              <a:t>E</a:t>
            </a:r>
            <a:r>
              <a:rPr lang="en-GB" sz="3600" b="1" dirty="0" smtClean="0">
                <a:solidFill>
                  <a:schemeClr val="bg1"/>
                </a:solidFill>
              </a:rPr>
              <a:t>motions and the Body</a:t>
            </a:r>
            <a:r>
              <a:rPr lang="en-GB" sz="3600" dirty="0" smtClean="0"/>
              <a:t/>
            </a:r>
            <a:br>
              <a:rPr lang="en-GB" sz="3600" dirty="0" smtClean="0"/>
            </a:br>
            <a:r>
              <a:rPr lang="en-GB" sz="3600" dirty="0" smtClean="0"/>
              <a:t>How to understand your body’s messages </a:t>
            </a:r>
            <a:r>
              <a:rPr lang="en-GB" dirty="0" smtClean="0"/>
              <a:t/>
            </a:r>
            <a:br>
              <a:rPr lang="en-GB" dirty="0" smtClean="0"/>
            </a:br>
            <a:r>
              <a:rPr lang="en-GB" dirty="0">
                <a:solidFill>
                  <a:schemeClr val="bg1"/>
                </a:solidFill>
              </a:rPr>
              <a:t/>
            </a:r>
            <a:br>
              <a:rPr lang="en-GB" dirty="0">
                <a:solidFill>
                  <a:schemeClr val="bg1"/>
                </a:solidFill>
              </a:rPr>
            </a:br>
            <a:endParaRPr lang="en-GB"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xmlns="" val="0"/>
              </a:ext>
            </a:extLst>
          </a:blip>
          <a:stretch>
            <a:fillRect/>
          </a:stretch>
        </p:blipFill>
        <p:spPr>
          <a:xfrm>
            <a:off x="3971925" y="2762250"/>
            <a:ext cx="8220075" cy="4095750"/>
          </a:xfrm>
        </p:spPr>
      </p:pic>
    </p:spTree>
    <p:extLst>
      <p:ext uri="{BB962C8B-B14F-4D97-AF65-F5344CB8AC3E}">
        <p14:creationId xmlns:p14="http://schemas.microsoft.com/office/powerpoint/2010/main" xmlns="" val="389483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65125"/>
            <a:ext cx="10210800" cy="1325563"/>
          </a:xfrm>
        </p:spPr>
        <p:txBody>
          <a:bodyPr/>
          <a:lstStyle/>
          <a:p>
            <a:r>
              <a:rPr lang="en-GB" dirty="0" smtClean="0">
                <a:solidFill>
                  <a:schemeClr val="bg1"/>
                </a:solidFill>
              </a:rPr>
              <a:t>Adverse Childhood Experience</a:t>
            </a:r>
            <a:br>
              <a:rPr lang="en-GB" dirty="0" smtClean="0">
                <a:solidFill>
                  <a:schemeClr val="bg1"/>
                </a:solidFill>
              </a:rPr>
            </a:br>
            <a:r>
              <a:rPr lang="en-GB" sz="3600" dirty="0" smtClean="0"/>
              <a:t>(ACE)</a:t>
            </a:r>
            <a:endParaRPr lang="en-GB" dirty="0"/>
          </a:p>
        </p:txBody>
      </p:sp>
      <p:sp>
        <p:nvSpPr>
          <p:cNvPr id="3" name="Content Placeholder 2"/>
          <p:cNvSpPr>
            <a:spLocks noGrp="1"/>
          </p:cNvSpPr>
          <p:nvPr>
            <p:ph idx="1"/>
          </p:nvPr>
        </p:nvSpPr>
        <p:spPr/>
        <p:txBody>
          <a:bodyPr/>
          <a:lstStyle/>
          <a:p>
            <a:r>
              <a:rPr lang="en-GB" dirty="0" smtClean="0"/>
              <a:t>Difficult  pregnancy or birth</a:t>
            </a:r>
          </a:p>
          <a:p>
            <a:r>
              <a:rPr lang="en-GB" dirty="0" smtClean="0"/>
              <a:t>Anxious, depressed mum – poor </a:t>
            </a:r>
            <a:r>
              <a:rPr lang="en-GB" b="1" dirty="0" smtClean="0"/>
              <a:t>attachment</a:t>
            </a:r>
          </a:p>
          <a:p>
            <a:r>
              <a:rPr lang="en-GB" dirty="0" smtClean="0"/>
              <a:t>Alcoholism/ Addiction/Violence in the home</a:t>
            </a:r>
          </a:p>
          <a:p>
            <a:r>
              <a:rPr lang="en-GB" dirty="0" smtClean="0"/>
              <a:t>Sibling rivalry/ bullying</a:t>
            </a:r>
          </a:p>
          <a:p>
            <a:r>
              <a:rPr lang="en-GB" dirty="0" smtClean="0"/>
              <a:t>Moving home / schools or being sent away</a:t>
            </a:r>
          </a:p>
          <a:p>
            <a:r>
              <a:rPr lang="en-GB" dirty="0" smtClean="0"/>
              <a:t>Chronic illness esp. </a:t>
            </a:r>
            <a:r>
              <a:rPr lang="en-GB" i="1" dirty="0" smtClean="0"/>
              <a:t>with hospitalisation (separation)</a:t>
            </a:r>
          </a:p>
          <a:p>
            <a:pPr>
              <a:buNone/>
            </a:pPr>
            <a:r>
              <a:rPr lang="en-GB" dirty="0" smtClean="0"/>
              <a:t>60- 70% of people have one or more – mindbody interprets this as a survival threat and changes stress response to be more easily triggered (</a:t>
            </a:r>
            <a:r>
              <a:rPr lang="en-GB" b="1" dirty="0" smtClean="0"/>
              <a:t>kindling</a:t>
            </a:r>
            <a:r>
              <a:rPr lang="en-GB" dirty="0" smtClean="0"/>
              <a:t>) through changes in the limbic system of brain</a:t>
            </a:r>
          </a:p>
          <a:p>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Polyvagal theory</a:t>
            </a:r>
            <a:r>
              <a:rPr lang="en-GB" dirty="0" smtClean="0"/>
              <a:t/>
            </a:r>
            <a:br>
              <a:rPr lang="en-GB" dirty="0" smtClean="0"/>
            </a:br>
            <a:r>
              <a:rPr lang="en-GB" sz="3600" dirty="0" smtClean="0"/>
              <a:t>Attachment</a:t>
            </a:r>
            <a:endParaRPr lang="en-GB" dirty="0"/>
          </a:p>
        </p:txBody>
      </p:sp>
      <p:sp>
        <p:nvSpPr>
          <p:cNvPr id="3" name="Content Placeholder 2"/>
          <p:cNvSpPr>
            <a:spLocks noGrp="1"/>
          </p:cNvSpPr>
          <p:nvPr>
            <p:ph idx="1"/>
          </p:nvPr>
        </p:nvSpPr>
        <p:spPr>
          <a:xfrm>
            <a:off x="824552" y="1799393"/>
            <a:ext cx="10515600" cy="4351338"/>
          </a:xfrm>
        </p:spPr>
        <p:txBody>
          <a:bodyPr>
            <a:normAutofit/>
          </a:bodyPr>
          <a:lstStyle/>
          <a:p>
            <a:r>
              <a:rPr lang="en-GB" dirty="0" smtClean="0"/>
              <a:t>Poor attachment to mother causes huge changes in the developing brain of the child (</a:t>
            </a:r>
            <a:r>
              <a:rPr lang="en-GB" b="1" dirty="0" smtClean="0"/>
              <a:t>developmental trauma</a:t>
            </a:r>
            <a:r>
              <a:rPr lang="en-GB" dirty="0" smtClean="0"/>
              <a:t>)</a:t>
            </a:r>
          </a:p>
          <a:p>
            <a:r>
              <a:rPr lang="en-GB" dirty="0" smtClean="0"/>
              <a:t>Linked by eye contact, touch, sound (voice), etc to help brain develop a sense of internal safety, and emotional regulation</a:t>
            </a:r>
          </a:p>
          <a:p>
            <a:r>
              <a:rPr lang="en-GB" dirty="0" smtClean="0"/>
              <a:t>When mum is distracted, absent, triggered herself this can fail and lifelong changes in the brain happen.</a:t>
            </a:r>
          </a:p>
          <a:p>
            <a:r>
              <a:rPr lang="en-GB" dirty="0" smtClean="0"/>
              <a:t>Very underreported and often missed as a cause of disease (45% of babies are insecurely attached) which makes them:</a:t>
            </a:r>
          </a:p>
          <a:p>
            <a:pPr lvl="1"/>
            <a:r>
              <a:rPr lang="en-GB" dirty="0" smtClean="0"/>
              <a:t>Avoidant</a:t>
            </a:r>
          </a:p>
          <a:p>
            <a:pPr lvl="1"/>
            <a:r>
              <a:rPr lang="en-GB" dirty="0" smtClean="0"/>
              <a:t>Anxious (ambivalent)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Poor attachment</a:t>
            </a:r>
            <a:endParaRPr lang="en-GB" dirty="0">
              <a:solidFill>
                <a:schemeClr val="bg1"/>
              </a:solidFill>
            </a:endParaRPr>
          </a:p>
        </p:txBody>
      </p:sp>
      <p:sp>
        <p:nvSpPr>
          <p:cNvPr id="3" name="Content Placeholder 2"/>
          <p:cNvSpPr>
            <a:spLocks noGrp="1"/>
          </p:cNvSpPr>
          <p:nvPr>
            <p:ph idx="1"/>
          </p:nvPr>
        </p:nvSpPr>
        <p:spPr/>
        <p:txBody>
          <a:bodyPr>
            <a:noAutofit/>
          </a:bodyPr>
          <a:lstStyle/>
          <a:p>
            <a:r>
              <a:rPr lang="en-GB" sz="3200" dirty="0" smtClean="0"/>
              <a:t>Affects growth (development) of brain (neural pathways)</a:t>
            </a:r>
          </a:p>
          <a:p>
            <a:r>
              <a:rPr lang="en-GB" sz="3200" dirty="0" smtClean="0"/>
              <a:t>We are social creatures, brains don’t develop in a vacuum they do so in response to their environment – absence of love and connection changes brains of children and adults</a:t>
            </a:r>
          </a:p>
          <a:p>
            <a:r>
              <a:rPr lang="en-GB" sz="3200" dirty="0" smtClean="0"/>
              <a:t>Has </a:t>
            </a:r>
            <a:r>
              <a:rPr lang="en-GB" sz="3200" i="1" dirty="0" smtClean="0"/>
              <a:t>huge implications for adult life: </a:t>
            </a:r>
            <a:r>
              <a:rPr lang="en-GB" sz="3200" dirty="0" smtClean="0"/>
              <a:t>relationships, mood (emotional) regulation, concentration, learning problems, anxiety (esp. social)</a:t>
            </a:r>
          </a:p>
          <a:p>
            <a:r>
              <a:rPr lang="en-GB" sz="3200" dirty="0" smtClean="0"/>
              <a:t>Like PTSD but is </a:t>
            </a:r>
            <a:r>
              <a:rPr lang="en-GB" sz="3200" b="1" dirty="0" smtClean="0"/>
              <a:t>ambient</a:t>
            </a:r>
            <a:r>
              <a:rPr lang="en-GB" sz="3200" dirty="0" smtClean="0"/>
              <a:t>, repetitive trauma</a:t>
            </a:r>
          </a:p>
          <a:p>
            <a:r>
              <a:rPr lang="en-GB" sz="3200" dirty="0" smtClean="0"/>
              <a:t>An absence of calm, security and a trigger to development of disease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515" y="589239"/>
            <a:ext cx="5395685" cy="785818"/>
          </a:xfrm>
        </p:spPr>
        <p:txBody>
          <a:bodyPr>
            <a:normAutofit fontScale="90000"/>
          </a:bodyPr>
          <a:lstStyle/>
          <a:p>
            <a:pPr algn="l"/>
            <a:r>
              <a:rPr lang="en-GB" sz="4000" dirty="0" smtClean="0">
                <a:solidFill>
                  <a:schemeClr val="bg1"/>
                </a:solidFill>
              </a:rPr>
              <a:t>Poly</a:t>
            </a:r>
            <a:r>
              <a:rPr lang="en-GB" sz="4900" dirty="0" smtClean="0">
                <a:solidFill>
                  <a:schemeClr val="bg1"/>
                </a:solidFill>
              </a:rPr>
              <a:t>vagal theory: </a:t>
            </a:r>
            <a:r>
              <a:rPr lang="en-GB" sz="3600" dirty="0" smtClean="0"/>
              <a:t/>
            </a:r>
            <a:br>
              <a:rPr lang="en-GB" sz="3600" dirty="0" smtClean="0"/>
            </a:br>
            <a:r>
              <a:rPr lang="en-GB" sz="3600" dirty="0" smtClean="0"/>
              <a:t>response under threat</a:t>
            </a:r>
            <a:endParaRPr lang="en-GB" sz="3600" dirty="0"/>
          </a:p>
        </p:txBody>
      </p:sp>
      <p:sp>
        <p:nvSpPr>
          <p:cNvPr id="8" name="TextBox 7"/>
          <p:cNvSpPr txBox="1"/>
          <p:nvPr/>
        </p:nvSpPr>
        <p:spPr>
          <a:xfrm>
            <a:off x="1238217" y="2727426"/>
            <a:ext cx="1634615" cy="646331"/>
          </a:xfrm>
          <a:prstGeom prst="rect">
            <a:avLst/>
          </a:prstGeom>
          <a:noFill/>
        </p:spPr>
        <p:txBody>
          <a:bodyPr wrap="none" rtlCol="0">
            <a:spAutoFit/>
          </a:bodyPr>
          <a:lstStyle/>
          <a:p>
            <a:r>
              <a:rPr lang="en-GB" sz="3600" dirty="0" smtClean="0"/>
              <a:t>Threat*</a:t>
            </a:r>
            <a:endParaRPr lang="en-GB" sz="3600" dirty="0"/>
          </a:p>
        </p:txBody>
      </p:sp>
      <p:cxnSp>
        <p:nvCxnSpPr>
          <p:cNvPr id="10" name="Straight Arrow Connector 9"/>
          <p:cNvCxnSpPr/>
          <p:nvPr/>
        </p:nvCxnSpPr>
        <p:spPr>
          <a:xfrm>
            <a:off x="3238480" y="3016566"/>
            <a:ext cx="1047757"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048507" y="2873691"/>
            <a:ext cx="3704156" cy="646331"/>
          </a:xfrm>
          <a:prstGeom prst="rect">
            <a:avLst/>
          </a:prstGeom>
          <a:noFill/>
        </p:spPr>
        <p:txBody>
          <a:bodyPr wrap="none" rtlCol="0">
            <a:spAutoFit/>
          </a:bodyPr>
          <a:lstStyle/>
          <a:p>
            <a:r>
              <a:rPr lang="en-GB" sz="3600" dirty="0" smtClean="0"/>
              <a:t>Social Engagement</a:t>
            </a:r>
            <a:endParaRPr lang="en-GB" sz="3600" dirty="0"/>
          </a:p>
        </p:txBody>
      </p:sp>
      <p:sp>
        <p:nvSpPr>
          <p:cNvPr id="12" name="TextBox 11"/>
          <p:cNvSpPr txBox="1"/>
          <p:nvPr/>
        </p:nvSpPr>
        <p:spPr>
          <a:xfrm>
            <a:off x="7048508" y="4016699"/>
            <a:ext cx="3058273" cy="646331"/>
          </a:xfrm>
          <a:prstGeom prst="rect">
            <a:avLst/>
          </a:prstGeom>
          <a:noFill/>
        </p:spPr>
        <p:txBody>
          <a:bodyPr wrap="none" rtlCol="0">
            <a:spAutoFit/>
          </a:bodyPr>
          <a:lstStyle/>
          <a:p>
            <a:r>
              <a:rPr lang="en-GB" sz="3600" dirty="0" smtClean="0"/>
              <a:t>Flight and Fight</a:t>
            </a:r>
            <a:endParaRPr lang="en-GB" sz="3600" dirty="0"/>
          </a:p>
        </p:txBody>
      </p:sp>
      <p:sp>
        <p:nvSpPr>
          <p:cNvPr id="13" name="TextBox 12"/>
          <p:cNvSpPr txBox="1"/>
          <p:nvPr/>
        </p:nvSpPr>
        <p:spPr>
          <a:xfrm>
            <a:off x="7143758" y="5088269"/>
            <a:ext cx="3664465" cy="646331"/>
          </a:xfrm>
          <a:prstGeom prst="rect">
            <a:avLst/>
          </a:prstGeom>
          <a:noFill/>
        </p:spPr>
        <p:txBody>
          <a:bodyPr wrap="none" rtlCol="0">
            <a:spAutoFit/>
          </a:bodyPr>
          <a:lstStyle/>
          <a:p>
            <a:r>
              <a:rPr lang="en-GB" sz="3600" dirty="0" smtClean="0"/>
              <a:t>Shut-down/ freeze</a:t>
            </a:r>
            <a:endParaRPr lang="en-GB" sz="3600" dirty="0"/>
          </a:p>
        </p:txBody>
      </p:sp>
      <p:sp>
        <p:nvSpPr>
          <p:cNvPr id="15" name="TextBox 14"/>
          <p:cNvSpPr txBox="1"/>
          <p:nvPr/>
        </p:nvSpPr>
        <p:spPr>
          <a:xfrm>
            <a:off x="7547624" y="1832601"/>
            <a:ext cx="1450718" cy="461665"/>
          </a:xfrm>
          <a:prstGeom prst="rect">
            <a:avLst/>
          </a:prstGeom>
          <a:noFill/>
        </p:spPr>
        <p:txBody>
          <a:bodyPr wrap="none" rtlCol="0">
            <a:spAutoFit/>
          </a:bodyPr>
          <a:lstStyle/>
          <a:p>
            <a:r>
              <a:rPr lang="en-GB" sz="2400" dirty="0" smtClean="0"/>
              <a:t>Behaviour</a:t>
            </a:r>
            <a:endParaRPr lang="en-GB" sz="2400" dirty="0"/>
          </a:p>
        </p:txBody>
      </p:sp>
      <p:cxnSp>
        <p:nvCxnSpPr>
          <p:cNvPr id="20" name="Straight Connector 19"/>
          <p:cNvCxnSpPr/>
          <p:nvPr/>
        </p:nvCxnSpPr>
        <p:spPr>
          <a:xfrm>
            <a:off x="7048507" y="3036679"/>
            <a:ext cx="4953035" cy="50006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669809" y="2564252"/>
            <a:ext cx="2088108" cy="36179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5254667" y="2864503"/>
            <a:ext cx="1039226" cy="953854"/>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5254667" y="3936073"/>
            <a:ext cx="1039226" cy="95385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5254667" y="5007643"/>
            <a:ext cx="1039226" cy="95385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Connector 24"/>
          <p:cNvCxnSpPr/>
          <p:nvPr/>
        </p:nvCxnSpPr>
        <p:spPr>
          <a:xfrm flipV="1">
            <a:off x="7048507" y="2804057"/>
            <a:ext cx="4544704" cy="9553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12" idx="1"/>
          </p:cNvCxnSpPr>
          <p:nvPr/>
        </p:nvCxnSpPr>
        <p:spPr>
          <a:xfrm flipV="1">
            <a:off x="6387152" y="4339865"/>
            <a:ext cx="661356" cy="2036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6444018" y="5393017"/>
            <a:ext cx="661356" cy="2036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946243" y="6387795"/>
            <a:ext cx="10567380" cy="400110"/>
          </a:xfrm>
          <a:prstGeom prst="rect">
            <a:avLst/>
          </a:prstGeom>
          <a:noFill/>
        </p:spPr>
        <p:txBody>
          <a:bodyPr wrap="none" rtlCol="0">
            <a:spAutoFit/>
          </a:bodyPr>
          <a:lstStyle/>
          <a:p>
            <a:r>
              <a:rPr lang="en-GB" dirty="0" smtClean="0"/>
              <a:t>*</a:t>
            </a:r>
            <a:r>
              <a:rPr lang="en-GB" sz="2000" dirty="0" smtClean="0"/>
              <a:t>absence </a:t>
            </a:r>
            <a:r>
              <a:rPr lang="en-GB" sz="2000" dirty="0"/>
              <a:t>of something that the organism perceives as necessary for survival—or its threatened loss</a:t>
            </a:r>
          </a:p>
        </p:txBody>
      </p:sp>
      <p:sp>
        <p:nvSpPr>
          <p:cNvPr id="18" name="TextBox 17"/>
          <p:cNvSpPr txBox="1"/>
          <p:nvPr/>
        </p:nvSpPr>
        <p:spPr>
          <a:xfrm>
            <a:off x="1598833" y="1776617"/>
            <a:ext cx="1258678" cy="461665"/>
          </a:xfrm>
          <a:prstGeom prst="rect">
            <a:avLst/>
          </a:prstGeom>
          <a:noFill/>
        </p:spPr>
        <p:txBody>
          <a:bodyPr wrap="none" rtlCol="0">
            <a:spAutoFit/>
          </a:bodyPr>
          <a:lstStyle/>
          <a:p>
            <a:r>
              <a:rPr lang="en-GB" sz="2400" dirty="0" smtClean="0"/>
              <a:t>Stimulus</a:t>
            </a:r>
            <a:endParaRPr lang="en-GB" sz="2400" dirty="0"/>
          </a:p>
        </p:txBody>
      </p:sp>
    </p:spTree>
    <p:extLst>
      <p:ext uri="{BB962C8B-B14F-4D97-AF65-F5344CB8AC3E}">
        <p14:creationId xmlns:p14="http://schemas.microsoft.com/office/powerpoint/2010/main" xmlns="" val="2840802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640840" y="1805049"/>
            <a:ext cx="4598841" cy="4577938"/>
          </a:xfrm>
          <a:prstGeom prst="rect">
            <a:avLst/>
          </a:prstGeom>
        </p:spPr>
      </p:pic>
      <p:sp>
        <p:nvSpPr>
          <p:cNvPr id="7" name="Content Placeholder 6"/>
          <p:cNvSpPr>
            <a:spLocks noGrp="1"/>
          </p:cNvSpPr>
          <p:nvPr>
            <p:ph idx="1"/>
          </p:nvPr>
        </p:nvSpPr>
        <p:spPr>
          <a:xfrm>
            <a:off x="747089" y="378923"/>
            <a:ext cx="5002763" cy="1812185"/>
          </a:xfrm>
        </p:spPr>
        <p:txBody>
          <a:bodyPr>
            <a:normAutofit/>
          </a:bodyPr>
          <a:lstStyle/>
          <a:p>
            <a:pPr marL="0" indent="0">
              <a:buNone/>
            </a:pPr>
            <a:r>
              <a:rPr lang="en-GB" sz="4300" dirty="0" smtClean="0">
                <a:solidFill>
                  <a:schemeClr val="bg1"/>
                </a:solidFill>
              </a:rPr>
              <a:t>Your emotional brain: </a:t>
            </a:r>
            <a:r>
              <a:rPr lang="en-GB" sz="4600" dirty="0" smtClean="0">
                <a:solidFill>
                  <a:schemeClr val="bg1"/>
                </a:solidFill>
              </a:rPr>
              <a:t>Limbic system</a:t>
            </a:r>
            <a:endParaRPr lang="en-GB" sz="4600" dirty="0">
              <a:solidFill>
                <a:schemeClr val="bg1"/>
              </a:solidFill>
            </a:endParaRPr>
          </a:p>
        </p:txBody>
      </p:sp>
      <p:sp>
        <p:nvSpPr>
          <p:cNvPr id="8" name="Title 1"/>
          <p:cNvSpPr>
            <a:spLocks noGrp="1"/>
          </p:cNvSpPr>
          <p:nvPr>
            <p:ph type="title"/>
          </p:nvPr>
        </p:nvSpPr>
        <p:spPr>
          <a:xfrm>
            <a:off x="933701" y="2949502"/>
            <a:ext cx="4816151" cy="1314385"/>
          </a:xfrm>
        </p:spPr>
        <p:txBody>
          <a:bodyPr>
            <a:normAutofit fontScale="90000"/>
          </a:bodyPr>
          <a:lstStyle/>
          <a:p>
            <a:r>
              <a:rPr lang="en-GB" sz="4000" dirty="0" smtClean="0">
                <a:latin typeface="+mn-lt"/>
              </a:rPr>
              <a:t>Stressful experience (emotional trauma) landscapes the brain and changes the mind and body – for life*</a:t>
            </a:r>
            <a:r>
              <a:rPr lang="en-GB" dirty="0" smtClean="0">
                <a:latin typeface="+mn-lt"/>
              </a:rPr>
              <a:t/>
            </a:r>
            <a:br>
              <a:rPr lang="en-GB" dirty="0" smtClean="0">
                <a:latin typeface="+mn-lt"/>
              </a:rPr>
            </a:br>
            <a:r>
              <a:rPr lang="en-GB" sz="2200" dirty="0" smtClean="0">
                <a:latin typeface="+mn-lt"/>
              </a:rPr>
              <a:t>*unless mitigated</a:t>
            </a:r>
            <a:endParaRPr lang="en-GB" sz="2200" dirty="0">
              <a:latin typeface="+mn-lt"/>
            </a:endParaRPr>
          </a:p>
        </p:txBody>
      </p:sp>
    </p:spTree>
    <p:extLst>
      <p:ext uri="{BB962C8B-B14F-4D97-AF65-F5344CB8AC3E}">
        <p14:creationId xmlns:p14="http://schemas.microsoft.com/office/powerpoint/2010/main" xmlns="" val="3698040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solidFill>
                  <a:schemeClr val="bg1"/>
                </a:solidFill>
              </a:rPr>
              <a:t>Trauma?</a:t>
            </a:r>
            <a:endParaRPr lang="en-GB" dirty="0">
              <a:solidFill>
                <a:schemeClr val="bg1"/>
              </a:solidFill>
            </a:endParaRPr>
          </a:p>
        </p:txBody>
      </p:sp>
      <p:sp>
        <p:nvSpPr>
          <p:cNvPr id="7" name="Subtitle 2"/>
          <p:cNvSpPr txBox="1">
            <a:spLocks/>
          </p:cNvSpPr>
          <p:nvPr/>
        </p:nvSpPr>
        <p:spPr>
          <a:xfrm>
            <a:off x="1283389" y="1676480"/>
            <a:ext cx="9728518" cy="465249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None/>
            </a:pPr>
            <a:r>
              <a:rPr lang="en-GB" sz="3200" b="1" dirty="0" smtClean="0"/>
              <a:t>A perceived threat that happens </a:t>
            </a:r>
            <a:r>
              <a:rPr lang="en-GB" sz="3200" b="1" i="1" dirty="0" smtClean="0"/>
              <a:t>when helpless </a:t>
            </a:r>
            <a:r>
              <a:rPr lang="en-GB" sz="3200" b="1" dirty="0" smtClean="0"/>
              <a:t>to an already sensitised brain</a:t>
            </a:r>
            <a:r>
              <a:rPr lang="en-GB" sz="3200" dirty="0" smtClean="0"/>
              <a:t>. </a:t>
            </a:r>
            <a:r>
              <a:rPr lang="en-GB" sz="3200" dirty="0"/>
              <a:t>The </a:t>
            </a:r>
            <a:r>
              <a:rPr lang="en-GB" sz="3200" i="1" dirty="0"/>
              <a:t>meaning we attribute to the event </a:t>
            </a:r>
            <a:r>
              <a:rPr lang="en-GB" sz="3200" dirty="0"/>
              <a:t>not the severity of the event itself</a:t>
            </a:r>
            <a:r>
              <a:rPr lang="en-GB" sz="3200" dirty="0" smtClean="0"/>
              <a:t>.</a:t>
            </a:r>
          </a:p>
          <a:p>
            <a:pPr marL="342900" indent="-342900"/>
            <a:r>
              <a:rPr lang="en-GB" sz="3200" dirty="0" smtClean="0"/>
              <a:t>formed early in life (0 - 7): completely </a:t>
            </a:r>
            <a:r>
              <a:rPr lang="en-GB" sz="3200" b="1" dirty="0" smtClean="0"/>
              <a:t>unconscious</a:t>
            </a:r>
          </a:p>
          <a:p>
            <a:pPr marL="342900" indent="-342900"/>
            <a:r>
              <a:rPr lang="en-GB" sz="3200" dirty="0" smtClean="0"/>
              <a:t>Changes the perception of self (sense of shame/ wrongness) and the ability to self-soothe and regulate our emotions (we become hyper-sensitive to stress) or we numb out (anxious or avoidant)</a:t>
            </a:r>
          </a:p>
          <a:p>
            <a:pPr marL="342900" indent="-342900"/>
            <a:r>
              <a:rPr lang="en-GB" sz="3200" dirty="0" smtClean="0"/>
              <a:t>Profound disconnect to ourselves and others</a:t>
            </a:r>
          </a:p>
          <a:p>
            <a:pPr marL="342900" indent="-342900"/>
            <a:r>
              <a:rPr lang="en-GB" sz="3200" dirty="0" smtClean="0"/>
              <a:t>Difficulty being in the here and now – freeze response</a:t>
            </a:r>
          </a:p>
          <a:p>
            <a:pPr marL="0" indent="0">
              <a:buNone/>
            </a:pPr>
            <a:endParaRPr lang="en-GB" sz="3600" dirty="0" smtClean="0">
              <a:solidFill>
                <a:schemeClr val="bg2">
                  <a:lumMod val="25000"/>
                </a:schemeClr>
              </a:solidFill>
            </a:endParaRPr>
          </a:p>
          <a:p>
            <a:endParaRPr lang="en-GB" dirty="0">
              <a:solidFill>
                <a:schemeClr val="bg2">
                  <a:lumMod val="25000"/>
                </a:schemeClr>
              </a:solidFill>
            </a:endParaRPr>
          </a:p>
        </p:txBody>
      </p:sp>
    </p:spTree>
    <p:extLst>
      <p:ext uri="{BB962C8B-B14F-4D97-AF65-F5344CB8AC3E}">
        <p14:creationId xmlns:p14="http://schemas.microsoft.com/office/powerpoint/2010/main" xmlns="" val="58506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Sensitivity </a:t>
            </a:r>
            <a:br>
              <a:rPr lang="en-GB" dirty="0" smtClean="0">
                <a:solidFill>
                  <a:schemeClr val="bg1"/>
                </a:solidFill>
              </a:rPr>
            </a:br>
            <a:r>
              <a:rPr lang="en-GB" sz="4000" dirty="0" smtClean="0"/>
              <a:t>an extra issue</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This ‘freeze’ response becomes the default pathway</a:t>
            </a:r>
          </a:p>
          <a:p>
            <a:r>
              <a:rPr lang="en-GB" dirty="0" smtClean="0"/>
              <a:t>Especially if ‘</a:t>
            </a:r>
            <a:r>
              <a:rPr lang="en-GB" dirty="0" smtClean="0">
                <a:solidFill>
                  <a:srgbClr val="C00000"/>
                </a:solidFill>
              </a:rPr>
              <a:t>sensitive</a:t>
            </a:r>
            <a:r>
              <a:rPr lang="en-GB" dirty="0" smtClean="0"/>
              <a:t>’ (HSP - a highly sensitive person – 20%), this becomes part of our personality and can cause us to hide out, avoid certain situations (anxiety/ phobias/ etc) or</a:t>
            </a:r>
          </a:p>
          <a:p>
            <a:r>
              <a:rPr lang="en-GB" dirty="0" smtClean="0"/>
              <a:t>Becomes buried in unconscious symptoms in the body:</a:t>
            </a:r>
          </a:p>
          <a:p>
            <a:pPr lvl="1"/>
            <a:r>
              <a:rPr lang="en-GB" dirty="0" smtClean="0"/>
              <a:t>Pain</a:t>
            </a:r>
          </a:p>
          <a:p>
            <a:pPr lvl="1"/>
            <a:r>
              <a:rPr lang="en-GB" dirty="0" smtClean="0"/>
              <a:t>Fatigue</a:t>
            </a:r>
          </a:p>
          <a:p>
            <a:pPr lvl="1"/>
            <a:r>
              <a:rPr lang="en-GB" dirty="0" smtClean="0"/>
              <a:t>Auto-immune disease</a:t>
            </a:r>
          </a:p>
          <a:p>
            <a:r>
              <a:rPr lang="en-GB" dirty="0" smtClean="0"/>
              <a:t>That which is inexpressible becomes expressed in the body – the ‘symptom imperative’. The Body Keeps the Score</a:t>
            </a:r>
          </a:p>
          <a:p>
            <a:endParaRPr lang="en-GB" dirty="0"/>
          </a:p>
        </p:txBody>
      </p:sp>
    </p:spTree>
    <p:extLst>
      <p:ext uri="{BB962C8B-B14F-4D97-AF65-F5344CB8AC3E}">
        <p14:creationId xmlns:p14="http://schemas.microsoft.com/office/powerpoint/2010/main" xmlns="" val="273278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02367" y="1036784"/>
            <a:ext cx="5674895" cy="1096817"/>
          </a:xfrm>
        </p:spPr>
        <p:txBody>
          <a:bodyPr>
            <a:normAutofit fontScale="90000"/>
          </a:bodyPr>
          <a:lstStyle/>
          <a:p>
            <a:r>
              <a:rPr lang="en-GB" dirty="0">
                <a:solidFill>
                  <a:schemeClr val="bg1"/>
                </a:solidFill>
              </a:rPr>
              <a:t>Mind and Body are </a:t>
            </a:r>
            <a:r>
              <a:rPr lang="en-GB" dirty="0" smtClean="0">
                <a:solidFill>
                  <a:schemeClr val="bg1"/>
                </a:solidFill>
              </a:rPr>
              <a:t>one</a:t>
            </a:r>
            <a:r>
              <a:rPr lang="en-GB" sz="4000" dirty="0"/>
              <a:t/>
            </a:r>
            <a:br>
              <a:rPr lang="en-GB" sz="4000" dirty="0"/>
            </a:br>
            <a:r>
              <a:rPr lang="en-GB" sz="4000" dirty="0" smtClean="0">
                <a:solidFill>
                  <a:schemeClr val="bg1"/>
                </a:solidFill>
              </a:rPr>
              <a:t/>
            </a:r>
            <a:br>
              <a:rPr lang="en-GB" sz="4000" dirty="0" smtClean="0">
                <a:solidFill>
                  <a:schemeClr val="bg1"/>
                </a:solidFill>
              </a:rPr>
            </a:br>
            <a:endParaRPr lang="en-GB" sz="4000" dirty="0">
              <a:solidFill>
                <a:schemeClr val="bg1"/>
              </a:solidFill>
            </a:endParaRPr>
          </a:p>
        </p:txBody>
      </p:sp>
      <p:sp>
        <p:nvSpPr>
          <p:cNvPr id="7" name="Subtitle 2"/>
          <p:cNvSpPr txBox="1">
            <a:spLocks/>
          </p:cNvSpPr>
          <p:nvPr/>
        </p:nvSpPr>
        <p:spPr>
          <a:xfrm>
            <a:off x="1337387" y="1849000"/>
            <a:ext cx="9814707" cy="40384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600" i="1" dirty="0" smtClean="0"/>
              <a:t>‘Psycho-neuro-immunology’ (PNI)</a:t>
            </a:r>
          </a:p>
          <a:p>
            <a:pPr marL="0" indent="0">
              <a:buNone/>
            </a:pPr>
            <a:r>
              <a:rPr lang="en-GB" sz="3600" dirty="0" smtClean="0"/>
              <a:t>Emotions </a:t>
            </a:r>
            <a:r>
              <a:rPr lang="en-GB" sz="3600" dirty="0"/>
              <a:t>are felt in both the mind </a:t>
            </a:r>
            <a:r>
              <a:rPr lang="en-GB" sz="3600" i="1" dirty="0"/>
              <a:t>and</a:t>
            </a:r>
            <a:r>
              <a:rPr lang="en-GB" sz="3600" dirty="0"/>
              <a:t> </a:t>
            </a:r>
            <a:r>
              <a:rPr lang="en-GB" sz="3600" dirty="0" smtClean="0"/>
              <a:t>body</a:t>
            </a:r>
          </a:p>
          <a:p>
            <a:pPr marL="0" indent="0">
              <a:buNone/>
            </a:pPr>
            <a:r>
              <a:rPr lang="en-GB" sz="3600" dirty="0" smtClean="0"/>
              <a:t>But not all emotions are the same, some are more damaging than others e.g. </a:t>
            </a:r>
            <a:r>
              <a:rPr lang="en-GB" sz="3600" b="1" dirty="0" smtClean="0"/>
              <a:t>shame, betrayal, fear</a:t>
            </a:r>
            <a:r>
              <a:rPr lang="en-GB" sz="3600" dirty="0" smtClean="0"/>
              <a:t> are profound landscapers of the brain.</a:t>
            </a:r>
          </a:p>
          <a:p>
            <a:pPr marL="0" indent="0">
              <a:buNone/>
            </a:pPr>
            <a:r>
              <a:rPr lang="en-GB" sz="3600" dirty="0" smtClean="0"/>
              <a:t>Linked to overwhelming life events/ trauma.</a:t>
            </a:r>
            <a:endParaRPr lang="en-GB" sz="3600" dirty="0"/>
          </a:p>
          <a:p>
            <a:pPr marL="0" indent="0">
              <a:buNone/>
            </a:pPr>
            <a:endParaRPr lang="en-GB" dirty="0">
              <a:solidFill>
                <a:schemeClr val="bg2">
                  <a:lumMod val="25000"/>
                </a:schemeClr>
              </a:solidFill>
            </a:endParaRPr>
          </a:p>
        </p:txBody>
      </p:sp>
    </p:spTree>
    <p:extLst>
      <p:ext uri="{BB962C8B-B14F-4D97-AF65-F5344CB8AC3E}">
        <p14:creationId xmlns:p14="http://schemas.microsoft.com/office/powerpoint/2010/main" xmlns="" val="2606416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61547" cy="1325563"/>
          </a:xfrm>
        </p:spPr>
        <p:txBody>
          <a:bodyPr/>
          <a:lstStyle/>
          <a:p>
            <a:r>
              <a:rPr lang="en-GB" dirty="0">
                <a:solidFill>
                  <a:schemeClr val="bg1"/>
                </a:solidFill>
              </a:rPr>
              <a:t>The mind outside the </a:t>
            </a:r>
            <a:r>
              <a:rPr lang="en-GB" dirty="0" smtClean="0">
                <a:solidFill>
                  <a:schemeClr val="bg1"/>
                </a:solidFill>
              </a:rPr>
              <a:t>brain: gut brain</a:t>
            </a:r>
            <a:endParaRPr lang="en-GB" dirty="0">
              <a:solidFill>
                <a:schemeClr val="bg1"/>
              </a:solidFill>
            </a:endParaRPr>
          </a:p>
        </p:txBody>
      </p:sp>
      <p:sp>
        <p:nvSpPr>
          <p:cNvPr id="3" name="Content Placeholder 2"/>
          <p:cNvSpPr>
            <a:spLocks noGrp="1"/>
          </p:cNvSpPr>
          <p:nvPr>
            <p:ph idx="1"/>
          </p:nvPr>
        </p:nvSpPr>
        <p:spPr/>
        <p:txBody>
          <a:bodyPr/>
          <a:lstStyle/>
          <a:p>
            <a:pPr marL="0" indent="0">
              <a:buNone/>
            </a:pPr>
            <a:r>
              <a:rPr lang="en-GB" dirty="0" smtClean="0"/>
              <a:t>The gut-brain or ‘enteric’ brain</a:t>
            </a:r>
          </a:p>
          <a:p>
            <a:pPr marL="0" indent="0">
              <a:buNone/>
            </a:pPr>
            <a:r>
              <a:rPr lang="en-GB" dirty="0"/>
              <a:t>Gut has its own nervous system </a:t>
            </a:r>
            <a:r>
              <a:rPr lang="en-GB" dirty="0" smtClean="0"/>
              <a:t>AND</a:t>
            </a:r>
          </a:p>
          <a:p>
            <a:pPr marL="0" indent="0">
              <a:buNone/>
            </a:pPr>
            <a:r>
              <a:rPr lang="en-GB" dirty="0"/>
              <a:t>t</a:t>
            </a:r>
            <a:r>
              <a:rPr lang="en-GB" dirty="0" smtClean="0"/>
              <a:t>he ‘microbiome’ (bacteria, fungi, </a:t>
            </a:r>
            <a:r>
              <a:rPr lang="en-GB" dirty="0" err="1" smtClean="0"/>
              <a:t>etc</a:t>
            </a:r>
            <a:r>
              <a:rPr lang="en-GB" dirty="0" smtClean="0"/>
              <a:t>)</a:t>
            </a:r>
            <a:endParaRPr lang="en-GB" dirty="0"/>
          </a:p>
        </p:txBody>
      </p:sp>
      <p:sp>
        <p:nvSpPr>
          <p:cNvPr id="4" name="Rectangle 3"/>
          <p:cNvSpPr/>
          <p:nvPr/>
        </p:nvSpPr>
        <p:spPr>
          <a:xfrm>
            <a:off x="838200" y="3314640"/>
            <a:ext cx="5819273" cy="3108543"/>
          </a:xfrm>
          <a:prstGeom prst="rect">
            <a:avLst/>
          </a:prstGeom>
        </p:spPr>
        <p:txBody>
          <a:bodyPr wrap="square">
            <a:spAutoFit/>
          </a:bodyPr>
          <a:lstStyle/>
          <a:p>
            <a:pPr marL="457200" indent="-457200">
              <a:buFont typeface="Arial" panose="020B0604020202020204" pitchFamily="34" charset="0"/>
              <a:buChar char="•"/>
            </a:pPr>
            <a:r>
              <a:rPr lang="en-GB" sz="2800" dirty="0"/>
              <a:t>Outnumber your own cells 10:1</a:t>
            </a:r>
          </a:p>
          <a:p>
            <a:pPr marL="457200" indent="-457200">
              <a:buFont typeface="Arial" panose="020B0604020202020204" pitchFamily="34" charset="0"/>
              <a:buChar char="•"/>
            </a:pPr>
            <a:r>
              <a:rPr lang="en-GB" sz="2800" dirty="0" smtClean="0"/>
              <a:t>Your </a:t>
            </a:r>
            <a:r>
              <a:rPr lang="en-GB" sz="2800" dirty="0"/>
              <a:t>DNA 100:1</a:t>
            </a:r>
          </a:p>
          <a:p>
            <a:r>
              <a:rPr lang="en-GB" sz="2800" dirty="0"/>
              <a:t>You are an ecosystem</a:t>
            </a:r>
            <a:r>
              <a:rPr lang="en-GB" sz="2800" dirty="0" smtClean="0"/>
              <a:t>!</a:t>
            </a:r>
            <a:endParaRPr lang="en-GB" sz="2800" dirty="0"/>
          </a:p>
          <a:p>
            <a:r>
              <a:rPr lang="en-GB" sz="2800" dirty="0"/>
              <a:t>Gut microbes pick up hormonal, neurological messages.</a:t>
            </a:r>
          </a:p>
          <a:p>
            <a:r>
              <a:rPr lang="en-GB" sz="2800" dirty="0" smtClean="0"/>
              <a:t>Toxins, both external and internal create havoc</a:t>
            </a:r>
            <a:endParaRPr lang="en-GB" b="1" dirty="0"/>
          </a:p>
        </p:txBody>
      </p:sp>
      <p:pic>
        <p:nvPicPr>
          <p:cNvPr id="5" name="Content Placeholder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773554" y="1439554"/>
            <a:ext cx="5418446" cy="5418446"/>
          </a:xfrm>
          <a:prstGeom prst="rect">
            <a:avLst/>
          </a:prstGeom>
        </p:spPr>
      </p:pic>
    </p:spTree>
    <p:extLst>
      <p:ext uri="{BB962C8B-B14F-4D97-AF65-F5344CB8AC3E}">
        <p14:creationId xmlns:p14="http://schemas.microsoft.com/office/powerpoint/2010/main" xmlns="" val="89917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6162" y="824986"/>
            <a:ext cx="5889120" cy="882900"/>
          </a:xfrm>
        </p:spPr>
        <p:txBody>
          <a:bodyPr>
            <a:normAutofit fontScale="90000"/>
          </a:bodyPr>
          <a:lstStyle/>
          <a:p>
            <a:pPr algn="l"/>
            <a:r>
              <a:rPr lang="en-GB" sz="5300" dirty="0" smtClean="0">
                <a:solidFill>
                  <a:schemeClr val="bg1"/>
                </a:solidFill>
              </a:rPr>
              <a:t>The Heart-Brain </a:t>
            </a:r>
            <a:r>
              <a:rPr lang="en-GB" sz="4400" dirty="0" smtClean="0">
                <a:solidFill>
                  <a:schemeClr val="bg1"/>
                </a:solidFill>
              </a:rPr>
              <a:t/>
            </a:r>
            <a:br>
              <a:rPr lang="en-GB" sz="4400" dirty="0" smtClean="0">
                <a:solidFill>
                  <a:schemeClr val="bg1"/>
                </a:solidFill>
              </a:rPr>
            </a:br>
            <a:r>
              <a:rPr lang="en-GB" sz="4400" dirty="0" smtClean="0"/>
              <a:t>Heart as emotional organ</a:t>
            </a:r>
            <a:endParaRPr lang="en-GB" sz="4400" dirty="0"/>
          </a:p>
        </p:txBody>
      </p:sp>
      <p:sp>
        <p:nvSpPr>
          <p:cNvPr id="3" name="Subtitle 2"/>
          <p:cNvSpPr>
            <a:spLocks noGrp="1"/>
          </p:cNvSpPr>
          <p:nvPr>
            <p:ph type="subTitle" idx="1"/>
          </p:nvPr>
        </p:nvSpPr>
        <p:spPr>
          <a:xfrm>
            <a:off x="627797" y="2212268"/>
            <a:ext cx="6595946" cy="1655762"/>
          </a:xfrm>
        </p:spPr>
        <p:txBody>
          <a:bodyPr>
            <a:noAutofit/>
          </a:bodyPr>
          <a:lstStyle/>
          <a:p>
            <a:pPr algn="l">
              <a:buFont typeface="Arial" pitchFamily="34" charset="0"/>
              <a:buChar char="•"/>
            </a:pPr>
            <a:r>
              <a:rPr lang="en-GB" sz="3200" dirty="0" smtClean="0"/>
              <a:t>Basis of wellbeing – heart intelligence</a:t>
            </a:r>
          </a:p>
          <a:p>
            <a:pPr algn="l">
              <a:buFont typeface="Arial" pitchFamily="34" charset="0"/>
              <a:buChar char="•"/>
            </a:pPr>
            <a:r>
              <a:rPr lang="en-GB" sz="3200" dirty="0" smtClean="0"/>
              <a:t>Has its own electromagnetic field (60x brain), nerve connections</a:t>
            </a:r>
          </a:p>
          <a:p>
            <a:pPr algn="l">
              <a:buFont typeface="Arial" pitchFamily="34" charset="0"/>
              <a:buChar char="•"/>
            </a:pPr>
            <a:r>
              <a:rPr lang="en-GB" sz="3200" dirty="0" smtClean="0"/>
              <a:t>feels and senses things before the brain, </a:t>
            </a:r>
            <a:r>
              <a:rPr lang="en-GB" sz="3200" i="1" dirty="0" smtClean="0"/>
              <a:t>especially emotional connection</a:t>
            </a:r>
          </a:p>
          <a:p>
            <a:pPr algn="l">
              <a:buFont typeface="Arial" pitchFamily="34" charset="0"/>
              <a:buChar char="•"/>
            </a:pPr>
            <a:r>
              <a:rPr lang="en-GB" sz="3200" dirty="0" smtClean="0"/>
              <a:t>Is responsible for </a:t>
            </a:r>
            <a:r>
              <a:rPr lang="en-GB" sz="3200" i="1" dirty="0" smtClean="0"/>
              <a:t>entraining </a:t>
            </a:r>
            <a:r>
              <a:rPr lang="en-GB" sz="3200" dirty="0" smtClean="0"/>
              <a:t>the brain (entrainment occurs between people, you and your pets and the earth) </a:t>
            </a:r>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236156" y="2158248"/>
            <a:ext cx="4914900" cy="4133850"/>
          </a:xfrm>
          <a:prstGeom prst="rect">
            <a:avLst/>
          </a:prstGeom>
        </p:spPr>
      </p:pic>
    </p:spTree>
    <p:extLst>
      <p:ext uri="{BB962C8B-B14F-4D97-AF65-F5344CB8AC3E}">
        <p14:creationId xmlns:p14="http://schemas.microsoft.com/office/powerpoint/2010/main" xmlns="" val="1545291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bg1"/>
                </a:solidFill>
              </a:rPr>
              <a:t>Overview</a:t>
            </a:r>
            <a:endParaRPr lang="en-GB" b="1" dirty="0">
              <a:solidFill>
                <a:schemeClr val="bg1"/>
              </a:solidFill>
            </a:endParaRPr>
          </a:p>
        </p:txBody>
      </p:sp>
      <p:sp>
        <p:nvSpPr>
          <p:cNvPr id="3" name="Content Placeholder 2"/>
          <p:cNvSpPr>
            <a:spLocks noGrp="1"/>
          </p:cNvSpPr>
          <p:nvPr>
            <p:ph idx="1"/>
          </p:nvPr>
        </p:nvSpPr>
        <p:spPr/>
        <p:txBody>
          <a:bodyPr>
            <a:normAutofit fontScale="85000" lnSpcReduction="20000"/>
          </a:bodyPr>
          <a:lstStyle/>
          <a:p>
            <a:pPr>
              <a:buNone/>
            </a:pPr>
            <a:r>
              <a:rPr lang="en-GB" dirty="0" smtClean="0"/>
              <a:t>Stress and its effects on the mind and body:</a:t>
            </a:r>
          </a:p>
          <a:p>
            <a:r>
              <a:rPr lang="en-GB" dirty="0" smtClean="0"/>
              <a:t>The emotional brain </a:t>
            </a:r>
            <a:r>
              <a:rPr lang="en-GB" dirty="0" smtClean="0"/>
              <a:t>–limbic </a:t>
            </a:r>
            <a:r>
              <a:rPr lang="en-GB" dirty="0" smtClean="0"/>
              <a:t>system</a:t>
            </a:r>
          </a:p>
          <a:p>
            <a:r>
              <a:rPr lang="en-GB" dirty="0" smtClean="0"/>
              <a:t>Stress response – HPA axis</a:t>
            </a:r>
          </a:p>
          <a:p>
            <a:r>
              <a:rPr lang="en-GB" dirty="0" smtClean="0"/>
              <a:t>Autonomic Nervous System</a:t>
            </a:r>
          </a:p>
          <a:p>
            <a:r>
              <a:rPr lang="en-GB" dirty="0" smtClean="0"/>
              <a:t>Polyvagal theory</a:t>
            </a:r>
          </a:p>
          <a:p>
            <a:r>
              <a:rPr lang="en-GB" dirty="0" smtClean="0"/>
              <a:t>Childhood trauma – ACE’s</a:t>
            </a:r>
          </a:p>
          <a:p>
            <a:r>
              <a:rPr lang="en-GB" dirty="0" smtClean="0"/>
              <a:t>Gut-brain</a:t>
            </a:r>
          </a:p>
          <a:p>
            <a:r>
              <a:rPr lang="en-GB" dirty="0" smtClean="0"/>
              <a:t>Heart-brain</a:t>
            </a:r>
          </a:p>
          <a:p>
            <a:r>
              <a:rPr lang="en-GB" dirty="0" smtClean="0"/>
              <a:t>Chronic disease</a:t>
            </a:r>
          </a:p>
          <a:p>
            <a:r>
              <a:rPr lang="en-GB" dirty="0" smtClean="0"/>
              <a:t>Healing and recovery</a:t>
            </a:r>
          </a:p>
          <a:p>
            <a:r>
              <a:rPr lang="en-GB" dirty="0" smtClean="0"/>
              <a:t>Demo – EFT if time...</a:t>
            </a:r>
          </a:p>
          <a:p>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HRV.jpg"/>
          <p:cNvPicPr>
            <a:picLocks noGrp="1" noChangeAspect="1"/>
          </p:cNvPicPr>
          <p:nvPr>
            <p:ph idx="1"/>
          </p:nvPr>
        </p:nvPicPr>
        <p:blipFill>
          <a:blip r:embed="rId3"/>
          <a:stretch>
            <a:fillRect/>
          </a:stretch>
        </p:blipFill>
        <p:spPr>
          <a:xfrm>
            <a:off x="5100167" y="3518115"/>
            <a:ext cx="7091833" cy="3339885"/>
          </a:xfrm>
        </p:spPr>
      </p:pic>
      <p:sp>
        <p:nvSpPr>
          <p:cNvPr id="4" name="Title 1"/>
          <p:cNvSpPr>
            <a:spLocks noGrp="1"/>
          </p:cNvSpPr>
          <p:nvPr>
            <p:ph type="title"/>
          </p:nvPr>
        </p:nvSpPr>
        <p:spPr/>
        <p:txBody>
          <a:bodyPr>
            <a:normAutofit fontScale="90000"/>
          </a:bodyPr>
          <a:lstStyle/>
          <a:p>
            <a:pPr algn="l"/>
            <a:r>
              <a:rPr lang="en-GB" sz="5300" dirty="0" smtClean="0">
                <a:solidFill>
                  <a:schemeClr val="bg1"/>
                </a:solidFill>
              </a:rPr>
              <a:t>The Heart-Brain </a:t>
            </a:r>
            <a:r>
              <a:rPr lang="en-GB" sz="4400" dirty="0" smtClean="0">
                <a:solidFill>
                  <a:schemeClr val="bg1"/>
                </a:solidFill>
              </a:rPr>
              <a:t/>
            </a:r>
            <a:br>
              <a:rPr lang="en-GB" sz="4400" dirty="0" smtClean="0">
                <a:solidFill>
                  <a:schemeClr val="bg1"/>
                </a:solidFill>
              </a:rPr>
            </a:br>
            <a:r>
              <a:rPr lang="en-GB" sz="4400" dirty="0" smtClean="0">
                <a:solidFill>
                  <a:schemeClr val="bg1"/>
                </a:solidFill>
              </a:rPr>
              <a:t>Heart Rate Variability</a:t>
            </a:r>
            <a:endParaRPr lang="en-GB" sz="4400" dirty="0">
              <a:solidFill>
                <a:schemeClr val="bg1"/>
              </a:solidFill>
            </a:endParaRPr>
          </a:p>
        </p:txBody>
      </p:sp>
      <p:sp>
        <p:nvSpPr>
          <p:cNvPr id="6" name="Rectangle 5"/>
          <p:cNvSpPr/>
          <p:nvPr/>
        </p:nvSpPr>
        <p:spPr>
          <a:xfrm>
            <a:off x="761190" y="2829240"/>
            <a:ext cx="4864694" cy="5570756"/>
          </a:xfrm>
          <a:prstGeom prst="rect">
            <a:avLst/>
          </a:prstGeom>
        </p:spPr>
        <p:txBody>
          <a:bodyPr wrap="square">
            <a:spAutoFit/>
          </a:bodyPr>
          <a:lstStyle/>
          <a:p>
            <a:pPr>
              <a:buFont typeface="Arial" pitchFamily="34" charset="0"/>
              <a:buChar char="•"/>
            </a:pPr>
            <a:r>
              <a:rPr lang="en-GB" sz="2800" dirty="0" smtClean="0"/>
              <a:t>Should have high variability</a:t>
            </a:r>
          </a:p>
          <a:p>
            <a:pPr>
              <a:buFont typeface="Arial" pitchFamily="34" charset="0"/>
              <a:buChar char="•"/>
            </a:pPr>
            <a:r>
              <a:rPr lang="en-GB" sz="2800" dirty="0" smtClean="0"/>
              <a:t>Demonstrates how heart and brain are coordinating – most heart to brain signalling. </a:t>
            </a:r>
          </a:p>
          <a:p>
            <a:pPr>
              <a:buFont typeface="Arial" pitchFamily="34" charset="0"/>
              <a:buChar char="•"/>
            </a:pPr>
            <a:r>
              <a:rPr lang="en-GB" sz="2800" dirty="0" smtClean="0"/>
              <a:t>Low HRV is an ‘Early warning indicator’ of ill-health</a:t>
            </a:r>
          </a:p>
          <a:p>
            <a:pPr>
              <a:buFont typeface="Arial" pitchFamily="34" charset="0"/>
              <a:buChar char="•"/>
            </a:pPr>
            <a:r>
              <a:rPr lang="en-GB" sz="2800" dirty="0" smtClean="0"/>
              <a:t>Reduces self-regulation</a:t>
            </a:r>
          </a:p>
          <a:p>
            <a:r>
              <a:rPr lang="en-GB" sz="2400" dirty="0" smtClean="0"/>
              <a:t>See work of </a:t>
            </a:r>
            <a:r>
              <a:rPr lang="en-GB" sz="2400" dirty="0" err="1" smtClean="0"/>
              <a:t>HeartMath</a:t>
            </a:r>
            <a:r>
              <a:rPr lang="en-GB" sz="2400" dirty="0" smtClean="0"/>
              <a:t> Institute – &amp;  Inner Balance app</a:t>
            </a:r>
          </a:p>
          <a:p>
            <a:endParaRPr lang="en-GB" sz="2800" dirty="0" smtClean="0"/>
          </a:p>
          <a:p>
            <a:endParaRPr lang="en-GB" sz="2800" dirty="0" smtClean="0"/>
          </a:p>
          <a:p>
            <a:endParaRPr lang="en-GB" sz="2800" dirty="0" smtClean="0"/>
          </a:p>
          <a:p>
            <a:endParaRPr lang="en-GB" sz="2800" dirty="0" smtClean="0"/>
          </a:p>
        </p:txBody>
      </p:sp>
      <p:sp>
        <p:nvSpPr>
          <p:cNvPr id="7" name="TextBox 6"/>
          <p:cNvSpPr txBox="1"/>
          <p:nvPr/>
        </p:nvSpPr>
        <p:spPr>
          <a:xfrm>
            <a:off x="774915" y="1720312"/>
            <a:ext cx="11112285" cy="1354217"/>
          </a:xfrm>
          <a:prstGeom prst="rect">
            <a:avLst/>
          </a:prstGeom>
          <a:noFill/>
        </p:spPr>
        <p:txBody>
          <a:bodyPr wrap="square" rtlCol="0">
            <a:spAutoFit/>
          </a:bodyPr>
          <a:lstStyle/>
          <a:p>
            <a:r>
              <a:rPr lang="en-GB" sz="3200" dirty="0" smtClean="0"/>
              <a:t>A measure of health – beat to beat variation between heart beats</a:t>
            </a:r>
          </a:p>
          <a:p>
            <a:r>
              <a:rPr lang="en-GB" sz="3200" dirty="0" smtClean="0"/>
              <a:t>Linked to vagal tone (</a:t>
            </a:r>
            <a:r>
              <a:rPr lang="en-GB" sz="3200" i="1" dirty="0" smtClean="0"/>
              <a:t>vagal brake</a:t>
            </a:r>
            <a:r>
              <a:rPr lang="en-GB" sz="3200" dirty="0" smtClean="0"/>
              <a:t>)</a:t>
            </a:r>
            <a:endParaRPr lang="en-GB" sz="2000"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 calcmode="lin" valueType="num">
                                      <p:cBhvr additive="base">
                                        <p:cTn id="18"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 calcmode="lin" valueType="num">
                                      <p:cBhvr additive="base">
                                        <p:cTn id="24"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
                                            <p:txEl>
                                              <p:pRg st="3" end="3"/>
                                            </p:txEl>
                                          </p:spTgt>
                                        </p:tgtEl>
                                        <p:attrNameLst>
                                          <p:attrName>style.visibility</p:attrName>
                                        </p:attrNameLst>
                                      </p:cBhvr>
                                      <p:to>
                                        <p:strVal val="visible"/>
                                      </p:to>
                                    </p:set>
                                    <p:anim calcmode="lin" valueType="num">
                                      <p:cBhvr additive="base">
                                        <p:cTn id="30"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6">
                                            <p:txEl>
                                              <p:pRg st="4" end="4"/>
                                            </p:txEl>
                                          </p:spTgt>
                                        </p:tgtEl>
                                        <p:attrNameLst>
                                          <p:attrName>style.visibility</p:attrName>
                                        </p:attrNameLst>
                                      </p:cBhvr>
                                      <p:to>
                                        <p:strVal val="visible"/>
                                      </p:to>
                                    </p:set>
                                    <p:anim calcmode="lin" valueType="num">
                                      <p:cBhvr additive="base">
                                        <p:cTn id="36"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4856747" cy="1325563"/>
          </a:xfrm>
        </p:spPr>
        <p:txBody>
          <a:bodyPr>
            <a:normAutofit/>
          </a:bodyPr>
          <a:lstStyle/>
          <a:p>
            <a:r>
              <a:rPr lang="en-GB" dirty="0" smtClean="0">
                <a:solidFill>
                  <a:schemeClr val="bg1"/>
                </a:solidFill>
              </a:rPr>
              <a:t>Toxicity: </a:t>
            </a:r>
            <a:br>
              <a:rPr lang="en-GB" dirty="0" smtClean="0">
                <a:solidFill>
                  <a:schemeClr val="bg1"/>
                </a:solidFill>
              </a:rPr>
            </a:br>
            <a:r>
              <a:rPr lang="en-GB" sz="4000" dirty="0" smtClean="0"/>
              <a:t>The stress connection</a:t>
            </a:r>
            <a:endParaRPr lang="en-GB" dirty="0"/>
          </a:p>
        </p:txBody>
      </p:sp>
      <p:sp>
        <p:nvSpPr>
          <p:cNvPr id="3" name="Content Placeholder 2"/>
          <p:cNvSpPr>
            <a:spLocks noGrp="1"/>
          </p:cNvSpPr>
          <p:nvPr>
            <p:ph idx="1"/>
          </p:nvPr>
        </p:nvSpPr>
        <p:spPr>
          <a:xfrm>
            <a:off x="1105449" y="1841334"/>
            <a:ext cx="9466297" cy="4629901"/>
          </a:xfrm>
        </p:spPr>
        <p:txBody>
          <a:bodyPr>
            <a:normAutofit/>
          </a:bodyPr>
          <a:lstStyle/>
          <a:p>
            <a:pPr marL="0" indent="0">
              <a:buNone/>
            </a:pPr>
            <a:r>
              <a:rPr lang="en-GB" sz="3000" dirty="0"/>
              <a:t>Internal </a:t>
            </a:r>
            <a:r>
              <a:rPr lang="en-GB" sz="3000" dirty="0" smtClean="0"/>
              <a:t>toxins</a:t>
            </a:r>
          </a:p>
          <a:p>
            <a:pPr marL="514350" indent="-514350">
              <a:buFont typeface="+mj-lt"/>
              <a:buAutoNum type="arabicPeriod"/>
            </a:pPr>
            <a:r>
              <a:rPr lang="en-GB" sz="3000" dirty="0" smtClean="0"/>
              <a:t>from liver detoxification processes</a:t>
            </a:r>
          </a:p>
          <a:p>
            <a:pPr marL="514350" indent="-514350">
              <a:buFont typeface="+mj-lt"/>
              <a:buAutoNum type="arabicPeriod" startAt="2"/>
            </a:pPr>
            <a:r>
              <a:rPr lang="en-GB" sz="3000" dirty="0"/>
              <a:t>free </a:t>
            </a:r>
            <a:r>
              <a:rPr lang="en-GB" sz="3000" dirty="0" smtClean="0"/>
              <a:t>radicals formed in mitochondria during energy production. If you don’t have enough anti-oxidants they wreak havoc</a:t>
            </a:r>
          </a:p>
          <a:p>
            <a:pPr marL="0" indent="0">
              <a:buNone/>
            </a:pPr>
            <a:r>
              <a:rPr lang="en-GB" sz="3000" dirty="0" smtClean="0"/>
              <a:t>3. Stress – causes inflammation throughout body – inflammatory chemicals circulate in the blood  - </a:t>
            </a:r>
            <a:r>
              <a:rPr lang="en-GB" sz="3000" b="1" dirty="0" smtClean="0"/>
              <a:t>cortisol</a:t>
            </a:r>
          </a:p>
          <a:p>
            <a:pPr marL="0" indent="0">
              <a:buNone/>
            </a:pPr>
            <a:r>
              <a:rPr lang="en-GB" sz="3000" i="1" dirty="0" smtClean="0"/>
              <a:t>Toxic (negative) thoughts / beliefs are </a:t>
            </a:r>
            <a:r>
              <a:rPr lang="en-GB" sz="3000" i="1" dirty="0"/>
              <a:t>just as damaging as external toxins</a:t>
            </a:r>
            <a:r>
              <a:rPr lang="en-GB" i="1" dirty="0"/>
              <a:t>. </a:t>
            </a:r>
          </a:p>
        </p:txBody>
      </p:sp>
    </p:spTree>
    <p:extLst>
      <p:ext uri="{BB962C8B-B14F-4D97-AF65-F5344CB8AC3E}">
        <p14:creationId xmlns:p14="http://schemas.microsoft.com/office/powerpoint/2010/main" xmlns="" val="3593180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6338977" cy="1325563"/>
          </a:xfrm>
        </p:spPr>
        <p:txBody>
          <a:bodyPr>
            <a:normAutofit/>
          </a:bodyPr>
          <a:lstStyle/>
          <a:p>
            <a:r>
              <a:rPr lang="en-GB" dirty="0" smtClean="0">
                <a:solidFill>
                  <a:schemeClr val="bg1"/>
                </a:solidFill>
              </a:rPr>
              <a:t>Emotional cleansing</a:t>
            </a:r>
            <a:endParaRPr lang="en-GB" dirty="0"/>
          </a:p>
        </p:txBody>
      </p:sp>
      <p:sp>
        <p:nvSpPr>
          <p:cNvPr id="3" name="Content Placeholder 2"/>
          <p:cNvSpPr>
            <a:spLocks noGrp="1"/>
          </p:cNvSpPr>
          <p:nvPr>
            <p:ph idx="1"/>
          </p:nvPr>
        </p:nvSpPr>
        <p:spPr>
          <a:xfrm>
            <a:off x="1151717" y="1441885"/>
            <a:ext cx="10809277" cy="4351338"/>
          </a:xfrm>
        </p:spPr>
        <p:txBody>
          <a:bodyPr>
            <a:noAutofit/>
          </a:bodyPr>
          <a:lstStyle/>
          <a:p>
            <a:r>
              <a:rPr lang="en-GB" sz="3200" dirty="0" smtClean="0"/>
              <a:t>Foster </a:t>
            </a:r>
            <a:r>
              <a:rPr lang="en-GB" sz="3200" dirty="0"/>
              <a:t>emotional </a:t>
            </a:r>
            <a:r>
              <a:rPr lang="en-GB" sz="3200" dirty="0" smtClean="0"/>
              <a:t>competence:</a:t>
            </a:r>
          </a:p>
          <a:p>
            <a:pPr lvl="1"/>
            <a:r>
              <a:rPr lang="en-GB" dirty="0" smtClean="0"/>
              <a:t>Identify current needs</a:t>
            </a:r>
          </a:p>
          <a:p>
            <a:pPr lvl="1"/>
            <a:r>
              <a:rPr lang="en-GB" dirty="0" smtClean="0"/>
              <a:t>Establish clear boundaries</a:t>
            </a:r>
            <a:endParaRPr lang="en-GB" sz="3200" dirty="0" smtClean="0"/>
          </a:p>
          <a:p>
            <a:r>
              <a:rPr lang="en-GB" sz="3200" dirty="0" smtClean="0"/>
              <a:t>Clear past </a:t>
            </a:r>
            <a:r>
              <a:rPr lang="en-GB" sz="3200" dirty="0"/>
              <a:t>emotions </a:t>
            </a:r>
            <a:r>
              <a:rPr lang="en-GB" sz="3200" dirty="0" smtClean="0"/>
              <a:t>with </a:t>
            </a:r>
            <a:r>
              <a:rPr lang="en-GB" sz="3200" dirty="0" err="1" smtClean="0"/>
              <a:t>psychosensory</a:t>
            </a:r>
            <a:r>
              <a:rPr lang="en-GB" sz="3200" dirty="0" smtClean="0"/>
              <a:t>/ energy therapies:</a:t>
            </a:r>
            <a:endParaRPr lang="en-GB" sz="3200" dirty="0"/>
          </a:p>
          <a:p>
            <a:pPr lvl="1"/>
            <a:r>
              <a:rPr lang="en-GB" sz="2400" dirty="0" smtClean="0"/>
              <a:t>EMDR, EFT (tapping), havening,</a:t>
            </a:r>
            <a:r>
              <a:rPr lang="en-GB" dirty="0"/>
              <a:t> therapies:</a:t>
            </a:r>
            <a:r>
              <a:rPr lang="en-GB" sz="2400" dirty="0" smtClean="0"/>
              <a:t> </a:t>
            </a:r>
            <a:r>
              <a:rPr lang="en-GB" sz="2400" dirty="0"/>
              <a:t>hypnotherapy, </a:t>
            </a:r>
            <a:r>
              <a:rPr lang="en-GB" sz="2400" dirty="0" smtClean="0"/>
              <a:t>bodywork</a:t>
            </a:r>
          </a:p>
          <a:p>
            <a:r>
              <a:rPr lang="en-GB" sz="3200" dirty="0" smtClean="0"/>
              <a:t>Cultivate a life of (neural) safety - nurture yourself with</a:t>
            </a:r>
            <a:r>
              <a:rPr lang="en-GB" dirty="0" smtClean="0"/>
              <a:t>:</a:t>
            </a:r>
          </a:p>
          <a:p>
            <a:pPr lvl="2"/>
            <a:r>
              <a:rPr lang="en-GB" sz="2800" dirty="0" smtClean="0"/>
              <a:t>Yoga, meditation, music, hypnosis, </a:t>
            </a:r>
            <a:r>
              <a:rPr lang="en-GB" sz="2800" dirty="0" err="1" smtClean="0"/>
              <a:t>holosync</a:t>
            </a:r>
            <a:endParaRPr lang="en-GB" sz="2800" dirty="0" smtClean="0"/>
          </a:p>
          <a:p>
            <a:pPr lvl="2"/>
            <a:r>
              <a:rPr lang="en-GB" sz="2800" dirty="0" smtClean="0"/>
              <a:t>Creative expression</a:t>
            </a:r>
          </a:p>
          <a:p>
            <a:pPr lvl="2"/>
            <a:r>
              <a:rPr lang="en-GB" sz="2800" dirty="0" smtClean="0"/>
              <a:t>Prioritising being over doing, love over fear</a:t>
            </a:r>
          </a:p>
          <a:p>
            <a:pPr marL="0" indent="0">
              <a:buNone/>
            </a:pPr>
            <a:r>
              <a:rPr lang="en-GB" dirty="0" smtClean="0"/>
              <a:t>Getting in the ‘flow’ changes your brain waves to slow alpha .. These are healing states.</a:t>
            </a:r>
          </a:p>
          <a:p>
            <a:endParaRPr lang="en-GB" sz="3600" dirty="0" smtClean="0"/>
          </a:p>
          <a:p>
            <a:pPr marL="0" indent="0">
              <a:buNone/>
            </a:pPr>
            <a:endParaRPr lang="en-GB" sz="3600" dirty="0" smtClean="0"/>
          </a:p>
        </p:txBody>
      </p:sp>
    </p:spTree>
    <p:extLst>
      <p:ext uri="{BB962C8B-B14F-4D97-AF65-F5344CB8AC3E}">
        <p14:creationId xmlns:p14="http://schemas.microsoft.com/office/powerpoint/2010/main" xmlns="" val="358058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716" y="188640"/>
            <a:ext cx="9977765" cy="1478570"/>
          </a:xfrm>
        </p:spPr>
        <p:txBody>
          <a:bodyPr>
            <a:normAutofit/>
          </a:bodyPr>
          <a:lstStyle/>
          <a:p>
            <a:r>
              <a:rPr lang="en-GB" dirty="0" smtClean="0">
                <a:solidFill>
                  <a:schemeClr val="bg1"/>
                </a:solidFill>
              </a:rPr>
              <a:t>Chronic fatigue, pain and</a:t>
            </a:r>
            <a:br>
              <a:rPr lang="en-GB" dirty="0" smtClean="0">
                <a:solidFill>
                  <a:schemeClr val="bg1"/>
                </a:solidFill>
              </a:rPr>
            </a:br>
            <a:r>
              <a:rPr lang="en-GB" dirty="0" smtClean="0">
                <a:solidFill>
                  <a:schemeClr val="bg1"/>
                </a:solidFill>
              </a:rPr>
              <a:t> auto-immune syndromes</a:t>
            </a:r>
            <a:endParaRPr lang="en-GB" dirty="0">
              <a:solidFill>
                <a:schemeClr val="bg1"/>
              </a:solidFill>
            </a:endParaRPr>
          </a:p>
        </p:txBody>
      </p:sp>
      <p:sp>
        <p:nvSpPr>
          <p:cNvPr id="3" name="Content Placeholder 2"/>
          <p:cNvSpPr>
            <a:spLocks noGrp="1"/>
          </p:cNvSpPr>
          <p:nvPr>
            <p:ph idx="1"/>
          </p:nvPr>
        </p:nvSpPr>
        <p:spPr>
          <a:xfrm>
            <a:off x="1238217" y="1785927"/>
            <a:ext cx="9905999" cy="4059833"/>
          </a:xfrm>
        </p:spPr>
        <p:txBody>
          <a:bodyPr>
            <a:normAutofit/>
          </a:bodyPr>
          <a:lstStyle/>
          <a:p>
            <a:pPr marL="0" indent="0">
              <a:buNone/>
            </a:pPr>
            <a:r>
              <a:rPr lang="en-GB" dirty="0" smtClean="0"/>
              <a:t>These are 21</a:t>
            </a:r>
            <a:r>
              <a:rPr lang="en-GB" baseline="30000" dirty="0" smtClean="0"/>
              <a:t>st</a:t>
            </a:r>
            <a:r>
              <a:rPr lang="en-GB" dirty="0" smtClean="0"/>
              <a:t> century epidemics caused by:</a:t>
            </a:r>
          </a:p>
          <a:p>
            <a:r>
              <a:rPr lang="en-GB" dirty="0" smtClean="0"/>
              <a:t>Toxicity of the food supply and environment </a:t>
            </a:r>
            <a:r>
              <a:rPr lang="en-GB" dirty="0"/>
              <a:t>(pesticides, antibiotics hormones</a:t>
            </a:r>
            <a:r>
              <a:rPr lang="en-GB" dirty="0" smtClean="0"/>
              <a:t>)</a:t>
            </a:r>
          </a:p>
          <a:p>
            <a:r>
              <a:rPr lang="en-GB" dirty="0" smtClean="0"/>
              <a:t>Nutritional deficiency</a:t>
            </a:r>
          </a:p>
          <a:p>
            <a:r>
              <a:rPr lang="en-GB" dirty="0" smtClean="0"/>
              <a:t>Chronic stress* and unresolved childhood trauma</a:t>
            </a:r>
          </a:p>
          <a:p>
            <a:r>
              <a:rPr lang="en-GB" dirty="0" smtClean="0"/>
              <a:t>Emotional isolation and lack of support</a:t>
            </a:r>
          </a:p>
          <a:p>
            <a:r>
              <a:rPr lang="en-GB" dirty="0" smtClean="0"/>
              <a:t>Personality type – driven, people-pleasing. etc. Ignoring your own needs to manage your life as others expect of you</a:t>
            </a:r>
          </a:p>
        </p:txBody>
      </p:sp>
      <p:sp>
        <p:nvSpPr>
          <p:cNvPr id="4" name="TextBox 3"/>
          <p:cNvSpPr txBox="1"/>
          <p:nvPr/>
        </p:nvSpPr>
        <p:spPr>
          <a:xfrm>
            <a:off x="1083894" y="5964477"/>
            <a:ext cx="10214644" cy="707886"/>
          </a:xfrm>
          <a:prstGeom prst="rect">
            <a:avLst/>
          </a:prstGeom>
          <a:noFill/>
        </p:spPr>
        <p:txBody>
          <a:bodyPr wrap="square" rtlCol="0">
            <a:spAutoFit/>
          </a:bodyPr>
          <a:lstStyle/>
          <a:p>
            <a:r>
              <a:rPr lang="en-GB" sz="2000" dirty="0"/>
              <a:t>three factors that universally lead to stress: uncertainty, the lack of information and the loss of </a:t>
            </a:r>
            <a:r>
              <a:rPr lang="en-GB" sz="2000" dirty="0" smtClean="0"/>
              <a:t>control- all are present in chronic illness</a:t>
            </a:r>
            <a:endParaRPr lang="en-GB" sz="2000" dirty="0"/>
          </a:p>
        </p:txBody>
      </p:sp>
    </p:spTree>
    <p:extLst>
      <p:ext uri="{BB962C8B-B14F-4D97-AF65-F5344CB8AC3E}">
        <p14:creationId xmlns:p14="http://schemas.microsoft.com/office/powerpoint/2010/main" xmlns="" val="780451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3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3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3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3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3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Recovery from </a:t>
            </a:r>
            <a:br>
              <a:rPr lang="en-GB" dirty="0" smtClean="0">
                <a:solidFill>
                  <a:schemeClr val="bg1"/>
                </a:solidFill>
              </a:rPr>
            </a:br>
            <a:r>
              <a:rPr lang="en-GB" dirty="0" smtClean="0">
                <a:solidFill>
                  <a:schemeClr val="bg1"/>
                </a:solidFill>
              </a:rPr>
              <a:t>chronic illness</a:t>
            </a:r>
            <a:endParaRPr lang="en-GB" dirty="0">
              <a:solidFill>
                <a:schemeClr val="bg1"/>
              </a:solidFill>
            </a:endParaRPr>
          </a:p>
        </p:txBody>
      </p:sp>
      <p:sp>
        <p:nvSpPr>
          <p:cNvPr id="3" name="Content Placeholder 2"/>
          <p:cNvSpPr>
            <a:spLocks noGrp="1"/>
          </p:cNvSpPr>
          <p:nvPr>
            <p:ph idx="1"/>
          </p:nvPr>
        </p:nvSpPr>
        <p:spPr/>
        <p:txBody>
          <a:bodyPr>
            <a:normAutofit/>
          </a:bodyPr>
          <a:lstStyle/>
          <a:p>
            <a:pPr>
              <a:buNone/>
            </a:pPr>
            <a:r>
              <a:rPr lang="en-GB" dirty="0" smtClean="0"/>
              <a:t>Work with a practitioner </a:t>
            </a:r>
            <a:r>
              <a:rPr lang="en-GB" b="1" dirty="0" smtClean="0"/>
              <a:t>to assess and improve </a:t>
            </a:r>
            <a:r>
              <a:rPr lang="en-GB" dirty="0" smtClean="0"/>
              <a:t>your psychological and physical health</a:t>
            </a:r>
          </a:p>
          <a:p>
            <a:pPr>
              <a:buNone/>
            </a:pPr>
            <a:r>
              <a:rPr lang="en-GB" dirty="0" smtClean="0"/>
              <a:t>Address: </a:t>
            </a:r>
          </a:p>
          <a:p>
            <a:r>
              <a:rPr lang="en-GB" dirty="0" smtClean="0"/>
              <a:t>nutritional and hormonal deficits (adrenal/thyroid)</a:t>
            </a:r>
          </a:p>
          <a:p>
            <a:r>
              <a:rPr lang="en-GB" dirty="0" smtClean="0"/>
              <a:t>unmet emotional needs/ pain (EFT, EMDR, energy healing)</a:t>
            </a:r>
          </a:p>
          <a:p>
            <a:r>
              <a:rPr lang="en-GB" dirty="0" smtClean="0"/>
              <a:t>improving energy metabolism</a:t>
            </a:r>
          </a:p>
          <a:p>
            <a:r>
              <a:rPr lang="en-GB" dirty="0" smtClean="0"/>
              <a:t>disconnecting from the old belief systems of lifelong ‘managing’/ disability consciousness with wellbeing coaching.</a:t>
            </a:r>
          </a:p>
          <a:p>
            <a:endParaRPr lang="en-GB" dirty="0" smtClean="0"/>
          </a:p>
          <a:p>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1989" y="2538480"/>
            <a:ext cx="2210948" cy="36998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5238744" y="2784140"/>
            <a:ext cx="1039226" cy="953854"/>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5238744" y="3855710"/>
            <a:ext cx="1039226" cy="95385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5238744" y="4927280"/>
            <a:ext cx="1039226" cy="95385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1428718" y="2734474"/>
            <a:ext cx="973600" cy="646331"/>
          </a:xfrm>
          <a:prstGeom prst="rect">
            <a:avLst/>
          </a:prstGeom>
          <a:noFill/>
        </p:spPr>
        <p:txBody>
          <a:bodyPr wrap="none" rtlCol="0">
            <a:spAutoFit/>
          </a:bodyPr>
          <a:lstStyle/>
          <a:p>
            <a:r>
              <a:rPr lang="en-GB" sz="3600" dirty="0" smtClean="0"/>
              <a:t>Safe</a:t>
            </a:r>
            <a:endParaRPr lang="en-GB" sz="3600" dirty="0"/>
          </a:p>
        </p:txBody>
      </p:sp>
      <p:cxnSp>
        <p:nvCxnSpPr>
          <p:cNvPr id="10" name="Straight Arrow Connector 9"/>
          <p:cNvCxnSpPr/>
          <p:nvPr/>
        </p:nvCxnSpPr>
        <p:spPr>
          <a:xfrm>
            <a:off x="2952728" y="3023614"/>
            <a:ext cx="1524011"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239008" y="2880739"/>
            <a:ext cx="3704156" cy="646331"/>
          </a:xfrm>
          <a:prstGeom prst="rect">
            <a:avLst/>
          </a:prstGeom>
          <a:noFill/>
        </p:spPr>
        <p:txBody>
          <a:bodyPr wrap="none" rtlCol="0">
            <a:spAutoFit/>
          </a:bodyPr>
          <a:lstStyle/>
          <a:p>
            <a:r>
              <a:rPr lang="en-GB" sz="3600" dirty="0" smtClean="0"/>
              <a:t>Social Engagement</a:t>
            </a:r>
            <a:endParaRPr lang="en-GB" sz="3600" dirty="0"/>
          </a:p>
        </p:txBody>
      </p:sp>
      <p:sp>
        <p:nvSpPr>
          <p:cNvPr id="12" name="TextBox 11"/>
          <p:cNvSpPr txBox="1"/>
          <p:nvPr/>
        </p:nvSpPr>
        <p:spPr>
          <a:xfrm>
            <a:off x="7239009" y="4023747"/>
            <a:ext cx="3193759" cy="646331"/>
          </a:xfrm>
          <a:prstGeom prst="rect">
            <a:avLst/>
          </a:prstGeom>
          <a:noFill/>
        </p:spPr>
        <p:txBody>
          <a:bodyPr wrap="none" rtlCol="0">
            <a:spAutoFit/>
          </a:bodyPr>
          <a:lstStyle/>
          <a:p>
            <a:r>
              <a:rPr lang="en-GB" sz="3600" dirty="0" smtClean="0"/>
              <a:t>Play/ creativity*</a:t>
            </a:r>
            <a:endParaRPr lang="en-GB" sz="3600" dirty="0"/>
          </a:p>
        </p:txBody>
      </p:sp>
      <p:sp>
        <p:nvSpPr>
          <p:cNvPr id="13" name="TextBox 12"/>
          <p:cNvSpPr txBox="1"/>
          <p:nvPr/>
        </p:nvSpPr>
        <p:spPr>
          <a:xfrm>
            <a:off x="7279669" y="5095317"/>
            <a:ext cx="3391057" cy="646331"/>
          </a:xfrm>
          <a:prstGeom prst="rect">
            <a:avLst/>
          </a:prstGeom>
          <a:noFill/>
        </p:spPr>
        <p:txBody>
          <a:bodyPr wrap="none" rtlCol="0">
            <a:spAutoFit/>
          </a:bodyPr>
          <a:lstStyle/>
          <a:p>
            <a:r>
              <a:rPr lang="en-GB" sz="3600" dirty="0" smtClean="0"/>
              <a:t>Love/ intimacy**</a:t>
            </a:r>
            <a:endParaRPr lang="en-GB" sz="3600" dirty="0"/>
          </a:p>
        </p:txBody>
      </p:sp>
      <p:sp>
        <p:nvSpPr>
          <p:cNvPr id="14" name="TextBox 13"/>
          <p:cNvSpPr txBox="1"/>
          <p:nvPr/>
        </p:nvSpPr>
        <p:spPr>
          <a:xfrm>
            <a:off x="761963" y="6488668"/>
            <a:ext cx="10477573" cy="400110"/>
          </a:xfrm>
          <a:prstGeom prst="rect">
            <a:avLst/>
          </a:prstGeom>
          <a:noFill/>
        </p:spPr>
        <p:txBody>
          <a:bodyPr wrap="square" rtlCol="0">
            <a:spAutoFit/>
          </a:bodyPr>
          <a:lstStyle/>
          <a:p>
            <a:r>
              <a:rPr lang="en-GB" sz="2000" dirty="0" smtClean="0"/>
              <a:t>*mobilisation without threat  **immobilisation without threat</a:t>
            </a:r>
            <a:endParaRPr lang="en-GB" sz="2000" dirty="0"/>
          </a:p>
        </p:txBody>
      </p:sp>
      <p:sp>
        <p:nvSpPr>
          <p:cNvPr id="15" name="Title 1"/>
          <p:cNvSpPr txBox="1">
            <a:spLocks/>
          </p:cNvSpPr>
          <p:nvPr/>
        </p:nvSpPr>
        <p:spPr>
          <a:xfrm>
            <a:off x="852244" y="649310"/>
            <a:ext cx="7248989" cy="1101646"/>
          </a:xfrm>
          <a:prstGeom prst="rect">
            <a:avLst/>
          </a:prstGeom>
        </p:spPr>
        <p:txBody>
          <a:bodyPr vert="horz" lIns="91440" tIns="45720" rIns="91440" bIns="45720" rtlCol="0" anchor="ctr">
            <a:normAutofit fontScale="2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16000" b="0" i="0" u="none" strike="noStrike" kern="1200" cap="none" spc="0" normalizeH="0" baseline="0" noProof="0" dirty="0" smtClean="0">
                <a:ln>
                  <a:noFill/>
                </a:ln>
                <a:solidFill>
                  <a:schemeClr val="bg1"/>
                </a:solidFill>
                <a:effectLst/>
                <a:uLnTx/>
                <a:uFillTx/>
                <a:latin typeface="+mj-lt"/>
                <a:ea typeface="+mj-ea"/>
                <a:cs typeface="+mj-cs"/>
              </a:rPr>
              <a:t>Polyvagal theory:</a:t>
            </a:r>
          </a:p>
          <a:p>
            <a:pPr marL="0" marR="0" lvl="0" indent="0" defTabSz="914400" rtl="0" eaLnBrk="1" fontAlgn="auto" latinLnBrk="0" hangingPunct="1">
              <a:lnSpc>
                <a:spcPct val="100000"/>
              </a:lnSpc>
              <a:spcBef>
                <a:spcPct val="0"/>
              </a:spcBef>
              <a:spcAft>
                <a:spcPts val="0"/>
              </a:spcAft>
              <a:buClrTx/>
              <a:buSzTx/>
              <a:buFontTx/>
              <a:buNone/>
              <a:tabLst/>
              <a:defRPr/>
            </a:pPr>
            <a:r>
              <a:rPr lang="en-GB" sz="14400" dirty="0" smtClean="0">
                <a:latin typeface="+mj-lt"/>
                <a:ea typeface="+mj-ea"/>
                <a:cs typeface="+mj-cs"/>
              </a:rPr>
              <a:t>Safety at the heart of healing</a:t>
            </a:r>
            <a:endParaRPr kumimoji="0" lang="en-GB" sz="14400" b="0" i="0" u="none" strike="noStrike" kern="1200" cap="none" spc="0" normalizeH="0" baseline="0" noProof="0" dirty="0" smtClean="0">
              <a:ln>
                <a:noFill/>
              </a:ln>
              <a:effectLst/>
              <a:uLnTx/>
              <a:uFillTx/>
              <a:latin typeface="+mj-lt"/>
              <a:ea typeface="+mj-ea"/>
              <a:cs typeface="+mj-cs"/>
            </a:endParaRPr>
          </a:p>
        </p:txBody>
      </p:sp>
      <p:cxnSp>
        <p:nvCxnSpPr>
          <p:cNvPr id="16" name="Straight Arrow Connector 15"/>
          <p:cNvCxnSpPr/>
          <p:nvPr/>
        </p:nvCxnSpPr>
        <p:spPr>
          <a:xfrm flipV="1">
            <a:off x="6387152" y="4346913"/>
            <a:ext cx="661356" cy="2036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6525904" y="3216424"/>
            <a:ext cx="661356" cy="2036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6500883" y="5388693"/>
            <a:ext cx="661356" cy="2036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65125"/>
            <a:ext cx="4282440" cy="1325563"/>
          </a:xfrm>
        </p:spPr>
        <p:txBody>
          <a:bodyPr/>
          <a:lstStyle/>
          <a:p>
            <a:r>
              <a:rPr lang="en-GB" dirty="0" smtClean="0">
                <a:solidFill>
                  <a:schemeClr val="bg1"/>
                </a:solidFill>
              </a:rPr>
              <a:t>Healing</a:t>
            </a:r>
            <a:endParaRPr lang="en-GB" dirty="0">
              <a:solidFill>
                <a:schemeClr val="bg1"/>
              </a:solidFill>
            </a:endParaRPr>
          </a:p>
        </p:txBody>
      </p:sp>
      <p:sp>
        <p:nvSpPr>
          <p:cNvPr id="3" name="Content Placeholder 2"/>
          <p:cNvSpPr>
            <a:spLocks noGrp="1"/>
          </p:cNvSpPr>
          <p:nvPr>
            <p:ph idx="1"/>
          </p:nvPr>
        </p:nvSpPr>
        <p:spPr>
          <a:xfrm>
            <a:off x="1066800" y="1478280"/>
            <a:ext cx="10439400" cy="5114948"/>
          </a:xfrm>
        </p:spPr>
        <p:txBody>
          <a:bodyPr>
            <a:noAutofit/>
          </a:bodyPr>
          <a:lstStyle/>
          <a:p>
            <a:pPr lvl="0"/>
            <a:r>
              <a:rPr lang="en-GB" b="1" dirty="0" smtClean="0"/>
              <a:t>Enjoy and appreciate </a:t>
            </a:r>
            <a:r>
              <a:rPr lang="en-GB" dirty="0" smtClean="0"/>
              <a:t>- changes your brain towards positivity rather than problems</a:t>
            </a:r>
          </a:p>
          <a:p>
            <a:pPr lvl="0"/>
            <a:r>
              <a:rPr lang="en-GB" b="1" dirty="0" smtClean="0"/>
              <a:t>Cultivate kindness and compassion</a:t>
            </a:r>
            <a:r>
              <a:rPr lang="en-GB" dirty="0" smtClean="0"/>
              <a:t>- especially with those who irritate and hurt us. Start with yourself and your self-talk – enhance self-worth so you stop sabotage</a:t>
            </a:r>
          </a:p>
          <a:p>
            <a:pPr lvl="0"/>
            <a:r>
              <a:rPr lang="en-GB" b="1" dirty="0" smtClean="0"/>
              <a:t>Avoid a victim mentality - </a:t>
            </a:r>
            <a:r>
              <a:rPr lang="en-GB" dirty="0" smtClean="0"/>
              <a:t>becomes a mental habit - life reflects this back. Become ‘miracle-minded’ and cultivate positivity</a:t>
            </a:r>
          </a:p>
          <a:p>
            <a:pPr lvl="0"/>
            <a:r>
              <a:rPr lang="en-GB" b="1" dirty="0" smtClean="0"/>
              <a:t>Find meaning and purpose: </a:t>
            </a:r>
            <a:r>
              <a:rPr lang="en-GB" dirty="0" smtClean="0"/>
              <a:t>volunteer, get active in something esp. the needs of others - improves longevity. </a:t>
            </a:r>
          </a:p>
          <a:p>
            <a:pPr lvl="0"/>
            <a:r>
              <a:rPr lang="en-GB" b="1" dirty="0" smtClean="0"/>
              <a:t>Avoid negativity </a:t>
            </a:r>
            <a:r>
              <a:rPr lang="en-GB" dirty="0" smtClean="0"/>
              <a:t>– whether from news, people, organisations and actively choose positive people, situations, and jobs when possible.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7820" y="1340068"/>
            <a:ext cx="7928902" cy="5201424"/>
          </a:xfrm>
          <a:prstGeom prst="rect">
            <a:avLst/>
          </a:prstGeom>
          <a:noFill/>
        </p:spPr>
        <p:txBody>
          <a:bodyPr wrap="none" rtlCol="0">
            <a:spAutoFit/>
          </a:bodyPr>
          <a:lstStyle/>
          <a:p>
            <a:r>
              <a:rPr lang="en-GB" sz="3600" dirty="0" smtClean="0">
                <a:solidFill>
                  <a:schemeClr val="bg1"/>
                </a:solidFill>
              </a:rPr>
              <a:t>Thank you for listening</a:t>
            </a:r>
          </a:p>
          <a:p>
            <a:r>
              <a:rPr lang="en-GB" sz="3600" dirty="0" smtClean="0">
                <a:solidFill>
                  <a:schemeClr val="bg1"/>
                </a:solidFill>
              </a:rPr>
              <a:t>Any questions?</a:t>
            </a:r>
          </a:p>
          <a:p>
            <a:endParaRPr lang="en-GB" dirty="0" smtClean="0"/>
          </a:p>
          <a:p>
            <a:endParaRPr lang="en-GB" dirty="0"/>
          </a:p>
          <a:p>
            <a:r>
              <a:rPr lang="en-GB" sz="2800" dirty="0" smtClean="0"/>
              <a:t>My books ‘The Scar that won’t Heal;</a:t>
            </a:r>
          </a:p>
          <a:p>
            <a:r>
              <a:rPr lang="en-GB" sz="2800" dirty="0" smtClean="0"/>
              <a:t>Stress, Trauma and Emotion in Chronic Disease (now)</a:t>
            </a:r>
          </a:p>
          <a:p>
            <a:r>
              <a:rPr lang="en-GB" sz="2800" dirty="0" smtClean="0"/>
              <a:t>and ‘The World within; how your gut microbes</a:t>
            </a:r>
          </a:p>
          <a:p>
            <a:r>
              <a:rPr lang="en-GB" sz="2800" dirty="0" smtClean="0"/>
              <a:t>make you who you are’ (out soon)</a:t>
            </a:r>
          </a:p>
          <a:p>
            <a:endParaRPr lang="en-GB" sz="2800" dirty="0" smtClean="0"/>
          </a:p>
          <a:p>
            <a:r>
              <a:rPr lang="en-GB" sz="2800" dirty="0" smtClean="0"/>
              <a:t>Available on </a:t>
            </a:r>
            <a:r>
              <a:rPr lang="en-GB" sz="2800" dirty="0" err="1" smtClean="0"/>
              <a:t>amazon</a:t>
            </a:r>
            <a:r>
              <a:rPr lang="en-GB" sz="2800" dirty="0" smtClean="0"/>
              <a:t>…</a:t>
            </a:r>
          </a:p>
          <a:p>
            <a:r>
              <a:rPr lang="en-GB" sz="2800" dirty="0" smtClean="0"/>
              <a:t>Signed copies £10</a:t>
            </a:r>
          </a:p>
          <a:p>
            <a:endParaRPr lang="en-GB" sz="2800" dirty="0"/>
          </a:p>
        </p:txBody>
      </p:sp>
      <p:pic>
        <p:nvPicPr>
          <p:cNvPr id="5" name="Picture 4"/>
          <p:cNvPicPr>
            <a:picLocks noChangeAspect="1"/>
          </p:cNvPicPr>
          <p:nvPr/>
        </p:nvPicPr>
        <p:blipFill rotWithShape="1">
          <a:blip r:embed="rId3">
            <a:extLst>
              <a:ext uri="{28A0092B-C50C-407E-A947-70E740481C1C}">
                <a14:useLocalDpi xmlns:a14="http://schemas.microsoft.com/office/drawing/2010/main" xmlns="" val="0"/>
              </a:ext>
            </a:extLst>
          </a:blip>
          <a:srcRect l="51886" t="229"/>
          <a:stretch/>
        </p:blipFill>
        <p:spPr>
          <a:xfrm>
            <a:off x="9146277" y="2286000"/>
            <a:ext cx="3045723" cy="4572000"/>
          </a:xfrm>
          <a:prstGeom prst="rect">
            <a:avLst/>
          </a:prstGeom>
        </p:spPr>
      </p:pic>
    </p:spTree>
    <p:extLst>
      <p:ext uri="{BB962C8B-B14F-4D97-AF65-F5344CB8AC3E}">
        <p14:creationId xmlns:p14="http://schemas.microsoft.com/office/powerpoint/2010/main" xmlns="" val="3665428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Demo if time</a:t>
            </a:r>
            <a:endParaRPr lang="en-GB" dirty="0"/>
          </a:p>
        </p:txBody>
      </p:sp>
      <p:sp>
        <p:nvSpPr>
          <p:cNvPr id="3" name="Content Placeholder 2"/>
          <p:cNvSpPr>
            <a:spLocks noGrp="1"/>
          </p:cNvSpPr>
          <p:nvPr>
            <p:ph idx="1"/>
          </p:nvPr>
        </p:nvSpPr>
        <p:spPr/>
        <p:txBody>
          <a:bodyPr/>
          <a:lstStyle/>
          <a:p>
            <a:r>
              <a:rPr lang="en-GB" dirty="0" smtClean="0"/>
              <a:t>EFT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25114" y="388509"/>
            <a:ext cx="5425397" cy="9375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dirty="0" smtClean="0">
                <a:solidFill>
                  <a:schemeClr val="bg1"/>
                </a:solidFill>
              </a:rPr>
              <a:t/>
            </a:r>
            <a:br>
              <a:rPr lang="en-GB" sz="3200" dirty="0" smtClean="0">
                <a:solidFill>
                  <a:schemeClr val="bg1"/>
                </a:solidFill>
              </a:rPr>
            </a:br>
            <a:r>
              <a:rPr lang="en-GB" sz="4000" dirty="0" smtClean="0">
                <a:solidFill>
                  <a:schemeClr val="bg1"/>
                </a:solidFill>
              </a:rPr>
              <a:t>The Emotional Brain; </a:t>
            </a:r>
            <a:r>
              <a:rPr lang="en-GB" sz="3600" dirty="0" smtClean="0">
                <a:solidFill>
                  <a:schemeClr val="bg1"/>
                </a:solidFill>
              </a:rPr>
              <a:t>limbic system and brainstem</a:t>
            </a:r>
            <a:endParaRPr lang="en-GB" sz="3200" dirty="0">
              <a:solidFill>
                <a:schemeClr val="bg1"/>
              </a:solidFill>
            </a:endParaRPr>
          </a:p>
        </p:txBody>
      </p:sp>
      <p:pic>
        <p:nvPicPr>
          <p:cNvPr id="5" name="Content Placeholder 8"/>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471315" y="2113288"/>
            <a:ext cx="6013077" cy="3719430"/>
          </a:xfrm>
          <a:prstGeom prst="rect">
            <a:avLst/>
          </a:prstGeom>
        </p:spPr>
      </p:pic>
      <p:sp>
        <p:nvSpPr>
          <p:cNvPr id="7" name="Content Placeholder 2"/>
          <p:cNvSpPr txBox="1">
            <a:spLocks/>
          </p:cNvSpPr>
          <p:nvPr/>
        </p:nvSpPr>
        <p:spPr>
          <a:xfrm>
            <a:off x="891540" y="2433778"/>
            <a:ext cx="6686377" cy="244930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accent5">
                    <a:lumMod val="50000"/>
                  </a:schemeClr>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rgbClr val="003399"/>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GB" b="1" dirty="0"/>
              <a:t>Hypothalamus</a:t>
            </a:r>
            <a:r>
              <a:rPr lang="en-GB" dirty="0"/>
              <a:t> – stress response</a:t>
            </a:r>
          </a:p>
          <a:p>
            <a:pPr marL="0" indent="0">
              <a:buNone/>
            </a:pPr>
            <a:r>
              <a:rPr lang="en-GB" b="1" dirty="0"/>
              <a:t>Amygdala</a:t>
            </a:r>
            <a:r>
              <a:rPr lang="en-GB" dirty="0"/>
              <a:t> = smoke </a:t>
            </a:r>
            <a:r>
              <a:rPr lang="en-GB" dirty="0" smtClean="0"/>
              <a:t>alarm</a:t>
            </a:r>
            <a:endParaRPr lang="en-GB" dirty="0"/>
          </a:p>
          <a:p>
            <a:pPr marL="0" indent="0">
              <a:buFont typeface="Arial" panose="020B0604020202020204" pitchFamily="34" charset="0"/>
              <a:buNone/>
            </a:pPr>
            <a:r>
              <a:rPr lang="en-GB" b="1" dirty="0" smtClean="0"/>
              <a:t>Insula </a:t>
            </a:r>
            <a:r>
              <a:rPr lang="en-GB" dirty="0" smtClean="0"/>
              <a:t>– relay station, sensory processing, empathy</a:t>
            </a:r>
          </a:p>
          <a:p>
            <a:pPr marL="0" indent="0">
              <a:buFont typeface="Arial" panose="020B0604020202020204" pitchFamily="34" charset="0"/>
              <a:buNone/>
            </a:pPr>
            <a:r>
              <a:rPr lang="en-GB" b="1" dirty="0" smtClean="0"/>
              <a:t>Thalamus</a:t>
            </a:r>
            <a:r>
              <a:rPr lang="en-GB" dirty="0" smtClean="0"/>
              <a:t> = ‘cook’, sifts data</a:t>
            </a:r>
          </a:p>
          <a:p>
            <a:pPr marL="0" indent="0">
              <a:buFont typeface="Arial" panose="020B0604020202020204" pitchFamily="34" charset="0"/>
              <a:buNone/>
            </a:pPr>
            <a:r>
              <a:rPr lang="en-GB" b="1" dirty="0" smtClean="0"/>
              <a:t>Hippocampus</a:t>
            </a:r>
            <a:r>
              <a:rPr lang="en-GB" dirty="0" smtClean="0"/>
              <a:t> = context stamp &amp; memory encoding</a:t>
            </a:r>
          </a:p>
        </p:txBody>
      </p:sp>
      <p:sp>
        <p:nvSpPr>
          <p:cNvPr id="8" name="Oval 7"/>
          <p:cNvSpPr/>
          <p:nvPr/>
        </p:nvSpPr>
        <p:spPr>
          <a:xfrm rot="21447002">
            <a:off x="505890" y="2481320"/>
            <a:ext cx="332310" cy="31226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rot="21447002">
            <a:off x="505890" y="4031469"/>
            <a:ext cx="332310" cy="312267"/>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rot="21447002">
            <a:off x="505890" y="3480395"/>
            <a:ext cx="332310" cy="312267"/>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flipV="1">
            <a:off x="9095876" y="1688706"/>
            <a:ext cx="16041" cy="16493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534400" y="1302655"/>
            <a:ext cx="821059" cy="400110"/>
          </a:xfrm>
          <a:prstGeom prst="rect">
            <a:avLst/>
          </a:prstGeom>
          <a:noFill/>
        </p:spPr>
        <p:txBody>
          <a:bodyPr wrap="none" rtlCol="0">
            <a:spAutoFit/>
          </a:bodyPr>
          <a:lstStyle/>
          <a:p>
            <a:r>
              <a:rPr lang="en-GB" sz="2000" b="1" dirty="0" smtClean="0"/>
              <a:t>Insula</a:t>
            </a:r>
            <a:endParaRPr lang="en-GB" sz="2000" b="1" dirty="0"/>
          </a:p>
        </p:txBody>
      </p:sp>
      <p:sp>
        <p:nvSpPr>
          <p:cNvPr id="13" name="Oval 12"/>
          <p:cNvSpPr/>
          <p:nvPr/>
        </p:nvSpPr>
        <p:spPr>
          <a:xfrm rot="21447002">
            <a:off x="501134" y="3002780"/>
            <a:ext cx="332310" cy="31226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rot="21447002">
            <a:off x="505890" y="4509084"/>
            <a:ext cx="332310" cy="312267"/>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932250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Stress: Definition</a:t>
            </a:r>
            <a:br>
              <a:rPr lang="en-GB" dirty="0" smtClean="0">
                <a:solidFill>
                  <a:schemeClr val="bg1"/>
                </a:solidFill>
              </a:rPr>
            </a:br>
            <a:r>
              <a:rPr lang="en-GB" sz="3600" dirty="0" smtClean="0"/>
              <a:t>What is stress?</a:t>
            </a:r>
            <a:endParaRPr lang="en-GB" dirty="0"/>
          </a:p>
        </p:txBody>
      </p:sp>
      <p:sp>
        <p:nvSpPr>
          <p:cNvPr id="3" name="Content Placeholder 2"/>
          <p:cNvSpPr>
            <a:spLocks noGrp="1"/>
          </p:cNvSpPr>
          <p:nvPr>
            <p:ph idx="1"/>
          </p:nvPr>
        </p:nvSpPr>
        <p:spPr/>
        <p:txBody>
          <a:bodyPr/>
          <a:lstStyle/>
          <a:p>
            <a:r>
              <a:rPr lang="en-GB" dirty="0" smtClean="0"/>
              <a:t>Something that takes you out of balance (homeostasis)</a:t>
            </a:r>
          </a:p>
          <a:p>
            <a:r>
              <a:rPr lang="en-GB" dirty="0" smtClean="0"/>
              <a:t>Causes your mindbody to enact the </a:t>
            </a:r>
            <a:r>
              <a:rPr lang="en-GB" dirty="0" smtClean="0">
                <a:solidFill>
                  <a:srgbClr val="C00000"/>
                </a:solidFill>
              </a:rPr>
              <a:t>stress response</a:t>
            </a:r>
          </a:p>
          <a:p>
            <a:r>
              <a:rPr lang="en-GB" dirty="0" smtClean="0"/>
              <a:t>Should be temporary and short-lived</a:t>
            </a:r>
          </a:p>
          <a:p>
            <a:r>
              <a:rPr lang="en-GB" dirty="0" smtClean="0"/>
              <a:t>Examples:</a:t>
            </a:r>
          </a:p>
          <a:p>
            <a:pPr lvl="1"/>
            <a:r>
              <a:rPr lang="en-GB" dirty="0" smtClean="0"/>
              <a:t>Accident</a:t>
            </a:r>
          </a:p>
          <a:p>
            <a:pPr lvl="1"/>
            <a:r>
              <a:rPr lang="en-GB" dirty="0" smtClean="0"/>
              <a:t>Divorce</a:t>
            </a:r>
          </a:p>
          <a:p>
            <a:pPr lvl="1"/>
            <a:r>
              <a:rPr lang="en-GB" dirty="0" smtClean="0"/>
              <a:t>Bereavement</a:t>
            </a:r>
          </a:p>
          <a:p>
            <a:pPr>
              <a:buNone/>
            </a:pPr>
            <a:r>
              <a:rPr lang="en-GB" dirty="0" smtClean="0"/>
              <a:t>But </a:t>
            </a:r>
            <a:r>
              <a:rPr lang="en-GB" b="1" dirty="0" smtClean="0"/>
              <a:t>chronic stress </a:t>
            </a:r>
            <a:r>
              <a:rPr lang="en-GB" dirty="0" smtClean="0"/>
              <a:t>is much more important biologically..</a:t>
            </a:r>
          </a:p>
          <a:p>
            <a:pPr lvl="1"/>
            <a:r>
              <a:rPr lang="en-GB" dirty="0" smtClean="0"/>
              <a:t>Bullying, separation, anxiety, illness itself</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heal - techniques</a:t>
            </a:r>
            <a:endParaRPr lang="en-GB" dirty="0"/>
          </a:p>
        </p:txBody>
      </p:sp>
      <p:sp>
        <p:nvSpPr>
          <p:cNvPr id="3" name="Content Placeholder 2"/>
          <p:cNvSpPr>
            <a:spLocks noGrp="1"/>
          </p:cNvSpPr>
          <p:nvPr>
            <p:ph idx="1"/>
          </p:nvPr>
        </p:nvSpPr>
        <p:spPr>
          <a:xfrm>
            <a:off x="838200" y="1825624"/>
            <a:ext cx="10515600" cy="4820835"/>
          </a:xfrm>
        </p:spPr>
        <p:txBody>
          <a:bodyPr>
            <a:normAutofit fontScale="92500" lnSpcReduction="20000"/>
          </a:bodyPr>
          <a:lstStyle/>
          <a:p>
            <a:r>
              <a:rPr lang="en-GB" sz="3200" dirty="0" smtClean="0"/>
              <a:t>Investigate /explore – ACE scores,  Adult close relationship questionnaire*,  Adult adjusted interview score + Awareness can help</a:t>
            </a:r>
          </a:p>
          <a:p>
            <a:r>
              <a:rPr lang="en-GB" sz="3200" dirty="0" smtClean="0"/>
              <a:t>Bodywork (emotions are stored in the body) e.g. somatic experiencing (SE </a:t>
            </a:r>
            <a:r>
              <a:rPr lang="en-GB" sz="2400" dirty="0" smtClean="0"/>
              <a:t>TM</a:t>
            </a:r>
            <a:r>
              <a:rPr lang="en-GB" sz="3200" dirty="0" smtClean="0"/>
              <a:t>)</a:t>
            </a:r>
          </a:p>
          <a:p>
            <a:r>
              <a:rPr lang="en-GB" sz="3200" dirty="0" err="1" smtClean="0"/>
              <a:t>Enneagram</a:t>
            </a:r>
            <a:r>
              <a:rPr lang="en-GB" sz="3200" dirty="0" smtClean="0"/>
              <a:t> (personality types)</a:t>
            </a:r>
          </a:p>
          <a:p>
            <a:r>
              <a:rPr lang="en-GB" sz="3200" dirty="0" smtClean="0"/>
              <a:t>Look at emotional healing:</a:t>
            </a:r>
          </a:p>
          <a:p>
            <a:pPr lvl="1"/>
            <a:r>
              <a:rPr lang="en-GB" sz="2800" dirty="0" smtClean="0"/>
              <a:t>EFT</a:t>
            </a:r>
          </a:p>
          <a:p>
            <a:pPr lvl="1"/>
            <a:r>
              <a:rPr lang="en-GB" sz="2800" dirty="0" smtClean="0"/>
              <a:t>EMDR</a:t>
            </a:r>
          </a:p>
          <a:p>
            <a:pPr lvl="1"/>
            <a:r>
              <a:rPr lang="en-GB" sz="2800" dirty="0" smtClean="0"/>
              <a:t>Havening</a:t>
            </a:r>
          </a:p>
          <a:p>
            <a:pPr lvl="1"/>
            <a:r>
              <a:rPr lang="en-GB" sz="2800" dirty="0" smtClean="0"/>
              <a:t>Access consciousness, </a:t>
            </a:r>
            <a:r>
              <a:rPr lang="en-GB" sz="2800" dirty="0" err="1" smtClean="0"/>
              <a:t>rebirthing</a:t>
            </a:r>
            <a:r>
              <a:rPr lang="en-GB" sz="2800" dirty="0" smtClean="0"/>
              <a:t> (breathing),  flower essences, homeopathy, </a:t>
            </a:r>
            <a:r>
              <a:rPr lang="en-GB" sz="2800" dirty="0" err="1" smtClean="0"/>
              <a:t>journalling</a:t>
            </a:r>
            <a:r>
              <a:rPr lang="en-GB" sz="2800" dirty="0" smtClean="0"/>
              <a:t> ,etc, etc</a:t>
            </a:r>
          </a:p>
          <a:p>
            <a:pPr lvl="1"/>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Effects of stress:</a:t>
            </a:r>
            <a:br>
              <a:rPr lang="en-GB" dirty="0" smtClean="0">
                <a:solidFill>
                  <a:schemeClr val="bg1"/>
                </a:solidFill>
              </a:rPr>
            </a:br>
            <a:r>
              <a:rPr lang="en-GB" sz="3600" dirty="0" smtClean="0"/>
              <a:t>not all in your genes</a:t>
            </a:r>
            <a:endParaRPr lang="en-GB" sz="3600" dirty="0"/>
          </a:p>
        </p:txBody>
      </p:sp>
      <p:sp>
        <p:nvSpPr>
          <p:cNvPr id="3" name="Content Placeholder 2"/>
          <p:cNvSpPr>
            <a:spLocks noGrp="1"/>
          </p:cNvSpPr>
          <p:nvPr>
            <p:ph idx="1"/>
          </p:nvPr>
        </p:nvSpPr>
        <p:spPr>
          <a:xfrm>
            <a:off x="824552" y="2016694"/>
            <a:ext cx="10515600" cy="4351338"/>
          </a:xfrm>
        </p:spPr>
        <p:txBody>
          <a:bodyPr>
            <a:normAutofit/>
          </a:bodyPr>
          <a:lstStyle/>
          <a:p>
            <a:r>
              <a:rPr lang="en-GB" dirty="0" smtClean="0"/>
              <a:t>Changes your brain to </a:t>
            </a:r>
            <a:r>
              <a:rPr lang="en-GB" i="1" dirty="0" smtClean="0"/>
              <a:t>see threat more easily </a:t>
            </a:r>
            <a:r>
              <a:rPr lang="en-GB" dirty="0" smtClean="0"/>
              <a:t>(</a:t>
            </a:r>
            <a:r>
              <a:rPr lang="en-GB" b="1" dirty="0" smtClean="0"/>
              <a:t>kindling</a:t>
            </a:r>
            <a:r>
              <a:rPr lang="en-GB" dirty="0" smtClean="0"/>
              <a:t>)</a:t>
            </a:r>
          </a:p>
          <a:p>
            <a:r>
              <a:rPr lang="en-GB" i="1" dirty="0" smtClean="0"/>
              <a:t>Stress response activation </a:t>
            </a:r>
            <a:r>
              <a:rPr lang="en-GB" dirty="0" smtClean="0"/>
              <a:t>higher (lower </a:t>
            </a:r>
            <a:r>
              <a:rPr lang="en-GB" b="1" dirty="0" smtClean="0"/>
              <a:t>resilience</a:t>
            </a:r>
            <a:r>
              <a:rPr lang="en-GB" dirty="0" smtClean="0"/>
              <a:t>)</a:t>
            </a:r>
          </a:p>
          <a:p>
            <a:pPr lvl="1"/>
            <a:r>
              <a:rPr lang="en-GB" dirty="0" smtClean="0"/>
              <a:t>Lower threshold for cortisol hormone release</a:t>
            </a:r>
          </a:p>
          <a:p>
            <a:r>
              <a:rPr lang="en-GB" i="1" dirty="0" smtClean="0"/>
              <a:t>Suppress your immune response </a:t>
            </a:r>
            <a:r>
              <a:rPr lang="en-GB" dirty="0" smtClean="0"/>
              <a:t>– disease*</a:t>
            </a:r>
          </a:p>
          <a:p>
            <a:r>
              <a:rPr lang="en-GB" dirty="0" smtClean="0"/>
              <a:t>Changes your DNA expression (</a:t>
            </a:r>
            <a:r>
              <a:rPr lang="en-GB" b="1" dirty="0" smtClean="0"/>
              <a:t>epigenetics</a:t>
            </a:r>
            <a:r>
              <a:rPr lang="en-GB" dirty="0" smtClean="0"/>
              <a:t>)  towards inflammation</a:t>
            </a:r>
          </a:p>
          <a:p>
            <a:r>
              <a:rPr lang="en-GB" i="1" dirty="0" smtClean="0"/>
              <a:t>Reduces detoxification </a:t>
            </a:r>
            <a:r>
              <a:rPr lang="en-GB" dirty="0" smtClean="0"/>
              <a:t>ability</a:t>
            </a:r>
          </a:p>
          <a:p>
            <a:endParaRPr lang="en-GB" dirty="0" smtClean="0"/>
          </a:p>
          <a:p>
            <a:pPr>
              <a:buNone/>
            </a:pPr>
            <a:r>
              <a:rPr lang="en-GB" dirty="0" smtClean="0"/>
              <a:t>*</a:t>
            </a:r>
            <a:r>
              <a:rPr lang="en-GB" sz="2200" dirty="0" smtClean="0"/>
              <a:t>different outcome for every person depending on your weak link (genetic predisposition</a:t>
            </a:r>
            <a:r>
              <a:rPr lang="en-GB" dirty="0" smtClean="0"/>
              <a:t>)</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194021" y="1669774"/>
            <a:ext cx="5211916" cy="5188226"/>
          </a:xfrm>
          <a:prstGeom prst="rect">
            <a:avLst/>
          </a:prstGeom>
        </p:spPr>
      </p:pic>
      <p:sp>
        <p:nvSpPr>
          <p:cNvPr id="7" name="Content Placeholder 6"/>
          <p:cNvSpPr>
            <a:spLocks noGrp="1"/>
          </p:cNvSpPr>
          <p:nvPr>
            <p:ph idx="1"/>
          </p:nvPr>
        </p:nvSpPr>
        <p:spPr>
          <a:xfrm>
            <a:off x="747089" y="378923"/>
            <a:ext cx="5002763" cy="1812185"/>
          </a:xfrm>
        </p:spPr>
        <p:txBody>
          <a:bodyPr>
            <a:normAutofit/>
          </a:bodyPr>
          <a:lstStyle/>
          <a:p>
            <a:pPr marL="0" indent="0">
              <a:buNone/>
            </a:pPr>
            <a:r>
              <a:rPr lang="en-GB" sz="4300" dirty="0" smtClean="0">
                <a:solidFill>
                  <a:schemeClr val="bg1"/>
                </a:solidFill>
              </a:rPr>
              <a:t>Your emotional brain: </a:t>
            </a:r>
            <a:r>
              <a:rPr lang="en-GB" sz="4600" dirty="0" smtClean="0">
                <a:solidFill>
                  <a:schemeClr val="bg1"/>
                </a:solidFill>
              </a:rPr>
              <a:t>Limbic system</a:t>
            </a:r>
            <a:endParaRPr lang="en-GB" sz="4600" dirty="0">
              <a:solidFill>
                <a:schemeClr val="bg1"/>
              </a:solidFill>
            </a:endParaRPr>
          </a:p>
        </p:txBody>
      </p:sp>
      <p:sp>
        <p:nvSpPr>
          <p:cNvPr id="8" name="Title 1"/>
          <p:cNvSpPr>
            <a:spLocks noGrp="1"/>
          </p:cNvSpPr>
          <p:nvPr>
            <p:ph type="title"/>
          </p:nvPr>
        </p:nvSpPr>
        <p:spPr>
          <a:xfrm>
            <a:off x="933701" y="2949502"/>
            <a:ext cx="4816151" cy="1314385"/>
          </a:xfrm>
        </p:spPr>
        <p:txBody>
          <a:bodyPr>
            <a:normAutofit fontScale="90000"/>
          </a:bodyPr>
          <a:lstStyle/>
          <a:p>
            <a:r>
              <a:rPr lang="en-GB" sz="4000" dirty="0" smtClean="0">
                <a:latin typeface="+mn-lt"/>
              </a:rPr>
              <a:t>Stressful experience (emotional trauma) landscapes the brain and changes the mind and body – for life*</a:t>
            </a:r>
            <a:r>
              <a:rPr lang="en-GB" dirty="0" smtClean="0">
                <a:latin typeface="+mn-lt"/>
              </a:rPr>
              <a:t/>
            </a:r>
            <a:br>
              <a:rPr lang="en-GB" dirty="0" smtClean="0">
                <a:latin typeface="+mn-lt"/>
              </a:rPr>
            </a:br>
            <a:r>
              <a:rPr lang="en-GB" sz="2200" dirty="0" smtClean="0">
                <a:latin typeface="+mn-lt"/>
              </a:rPr>
              <a:t>*unless mitigated</a:t>
            </a:r>
            <a:endParaRPr lang="en-GB" sz="2200" dirty="0">
              <a:latin typeface="+mn-lt"/>
            </a:endParaRPr>
          </a:p>
        </p:txBody>
      </p:sp>
    </p:spTree>
    <p:extLst>
      <p:ext uri="{BB962C8B-B14F-4D97-AF65-F5344CB8AC3E}">
        <p14:creationId xmlns:p14="http://schemas.microsoft.com/office/powerpoint/2010/main" xmlns="" val="3698040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73911" y="332656"/>
            <a:ext cx="5937007" cy="1478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solidFill>
                  <a:schemeClr val="bg1"/>
                </a:solidFill>
              </a:rPr>
              <a:t>Stress response</a:t>
            </a:r>
          </a:p>
          <a:p>
            <a:r>
              <a:rPr lang="en-GB" sz="3600" dirty="0" smtClean="0"/>
              <a:t>HPA Axis</a:t>
            </a:r>
            <a:endParaRPr lang="en-GB" sz="3600" dirty="0"/>
          </a:p>
        </p:txBody>
      </p:sp>
      <p:sp>
        <p:nvSpPr>
          <p:cNvPr id="5" name="Title 1"/>
          <p:cNvSpPr txBox="1">
            <a:spLocks/>
          </p:cNvSpPr>
          <p:nvPr/>
        </p:nvSpPr>
        <p:spPr>
          <a:xfrm>
            <a:off x="179512" y="1052736"/>
            <a:ext cx="3096344" cy="5472608"/>
          </a:xfrm>
          <a:prstGeom prst="rect">
            <a:avLst/>
          </a:prstGeom>
        </p:spPr>
        <p:txBody>
          <a:bodyPr vert="horz" lIns="91440" tIns="45720" rIns="91440" bIns="45720" rtlCol="0" anchor="ctr">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en-GB" sz="3800"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5" descr="HPA Axis.jpg"/>
          <p:cNvPicPr/>
          <p:nvPr/>
        </p:nvPicPr>
        <p:blipFill>
          <a:blip r:embed="rId3" cstate="print"/>
          <a:stretch>
            <a:fillRect/>
          </a:stretch>
        </p:blipFill>
        <p:spPr>
          <a:xfrm>
            <a:off x="5492363" y="1667210"/>
            <a:ext cx="5731510" cy="4298950"/>
          </a:xfrm>
          <a:prstGeom prst="rect">
            <a:avLst/>
          </a:prstGeom>
        </p:spPr>
      </p:pic>
      <p:sp>
        <p:nvSpPr>
          <p:cNvPr id="7" name="Explosion 1 6"/>
          <p:cNvSpPr/>
          <p:nvPr/>
        </p:nvSpPr>
        <p:spPr>
          <a:xfrm>
            <a:off x="2608773" y="1384416"/>
            <a:ext cx="1800200" cy="2103512"/>
          </a:xfrm>
          <a:prstGeom prst="irregularSeal1">
            <a:avLst/>
          </a:prstGeom>
          <a:solidFill>
            <a:srgbClr val="D2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2"/>
                </a:solidFill>
              </a:rPr>
              <a:t>STRESS</a:t>
            </a:r>
            <a:endParaRPr lang="en-GB" dirty="0">
              <a:solidFill>
                <a:schemeClr val="bg2"/>
              </a:solidFill>
            </a:endParaRPr>
          </a:p>
        </p:txBody>
      </p:sp>
      <p:cxnSp>
        <p:nvCxnSpPr>
          <p:cNvPr id="8" name="Curved Connector 7"/>
          <p:cNvCxnSpPr/>
          <p:nvPr/>
        </p:nvCxnSpPr>
        <p:spPr>
          <a:xfrm>
            <a:off x="4558861" y="2238064"/>
            <a:ext cx="1008112" cy="576064"/>
          </a:xfrm>
          <a:prstGeom prst="curvedConnector3">
            <a:avLst/>
          </a:prstGeom>
          <a:ln w="57150">
            <a:tailEnd type="triangle"/>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327024" y="3657602"/>
            <a:ext cx="4498318" cy="2062103"/>
          </a:xfrm>
          <a:prstGeom prst="rect">
            <a:avLst/>
          </a:prstGeom>
          <a:noFill/>
        </p:spPr>
        <p:txBody>
          <a:bodyPr wrap="square" rtlCol="0">
            <a:spAutoFit/>
          </a:bodyPr>
          <a:lstStyle/>
          <a:p>
            <a:r>
              <a:rPr lang="en-GB" sz="3200" dirty="0" smtClean="0"/>
              <a:t>Hormonal cascade</a:t>
            </a:r>
          </a:p>
          <a:p>
            <a:r>
              <a:rPr lang="en-GB" sz="3200" dirty="0" smtClean="0"/>
              <a:t>mediated </a:t>
            </a:r>
            <a:r>
              <a:rPr lang="en-GB" sz="3200" dirty="0"/>
              <a:t>by </a:t>
            </a:r>
            <a:r>
              <a:rPr lang="en-GB" sz="3200" b="1" dirty="0" smtClean="0"/>
              <a:t>hormones</a:t>
            </a:r>
          </a:p>
          <a:p>
            <a:r>
              <a:rPr lang="en-GB" sz="3200" dirty="0" smtClean="0"/>
              <a:t>But linked to autonomic nervous system too</a:t>
            </a:r>
            <a:endParaRPr lang="en-GB" sz="3200" i="1" dirty="0"/>
          </a:p>
        </p:txBody>
      </p:sp>
      <p:sp>
        <p:nvSpPr>
          <p:cNvPr id="10" name="TextBox 9"/>
          <p:cNvSpPr txBox="1"/>
          <p:nvPr/>
        </p:nvSpPr>
        <p:spPr>
          <a:xfrm>
            <a:off x="4405746" y="3182586"/>
            <a:ext cx="1012713" cy="369332"/>
          </a:xfrm>
          <a:prstGeom prst="rect">
            <a:avLst/>
          </a:prstGeom>
          <a:noFill/>
        </p:spPr>
        <p:txBody>
          <a:bodyPr wrap="square" rtlCol="0">
            <a:spAutoFit/>
          </a:bodyPr>
          <a:lstStyle/>
          <a:p>
            <a:r>
              <a:rPr lang="en-GB" b="1" dirty="0" smtClean="0"/>
              <a:t>HPT Axis</a:t>
            </a:r>
            <a:endParaRPr lang="en-GB" b="1" dirty="0"/>
          </a:p>
        </p:txBody>
      </p:sp>
      <p:cxnSp>
        <p:nvCxnSpPr>
          <p:cNvPr id="12" name="Straight Arrow Connector 11"/>
          <p:cNvCxnSpPr/>
          <p:nvPr/>
        </p:nvCxnSpPr>
        <p:spPr>
          <a:xfrm rot="5400000">
            <a:off x="5275613" y="4379028"/>
            <a:ext cx="451264" cy="314697"/>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5427023" y="3610099"/>
            <a:ext cx="878774" cy="890649"/>
          </a:xfrm>
          <a:prstGeom prst="ellipse">
            <a:avLst/>
          </a:prstGeom>
          <a:solidFill>
            <a:schemeClr val="accent1">
              <a:lumMod val="60000"/>
              <a:lumOff val="40000"/>
            </a:schemeClr>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extBox 15"/>
          <p:cNvSpPr txBox="1"/>
          <p:nvPr/>
        </p:nvSpPr>
        <p:spPr>
          <a:xfrm>
            <a:off x="5427024" y="3740728"/>
            <a:ext cx="847220" cy="523220"/>
          </a:xfrm>
          <a:prstGeom prst="rect">
            <a:avLst/>
          </a:prstGeom>
          <a:noFill/>
        </p:spPr>
        <p:txBody>
          <a:bodyPr wrap="none" rtlCol="0">
            <a:spAutoFit/>
          </a:bodyPr>
          <a:lstStyle/>
          <a:p>
            <a:r>
              <a:rPr lang="en-GB" sz="1400" dirty="0" smtClean="0"/>
              <a:t>Posterior</a:t>
            </a:r>
          </a:p>
          <a:p>
            <a:r>
              <a:rPr lang="en-GB" sz="1400" dirty="0" smtClean="0"/>
              <a:t>Pituitary</a:t>
            </a:r>
          </a:p>
        </p:txBody>
      </p:sp>
      <p:cxnSp>
        <p:nvCxnSpPr>
          <p:cNvPr id="18" name="Straight Arrow Connector 17"/>
          <p:cNvCxnSpPr/>
          <p:nvPr/>
        </p:nvCxnSpPr>
        <p:spPr>
          <a:xfrm rot="5400000">
            <a:off x="6033655" y="3250871"/>
            <a:ext cx="488868" cy="324593"/>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4831278" y="4736275"/>
            <a:ext cx="748146" cy="748145"/>
          </a:xfrm>
          <a:prstGeom prst="ellipse">
            <a:avLst/>
          </a:prstGeom>
          <a:solidFill>
            <a:schemeClr val="accent1">
              <a:lumMod val="60000"/>
              <a:lumOff val="40000"/>
            </a:schemeClr>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TextBox 21"/>
          <p:cNvSpPr txBox="1"/>
          <p:nvPr/>
        </p:nvSpPr>
        <p:spPr>
          <a:xfrm>
            <a:off x="4866905" y="4950032"/>
            <a:ext cx="736292" cy="307777"/>
          </a:xfrm>
          <a:prstGeom prst="rect">
            <a:avLst/>
          </a:prstGeom>
          <a:noFill/>
        </p:spPr>
        <p:txBody>
          <a:bodyPr wrap="none" rtlCol="0">
            <a:spAutoFit/>
          </a:bodyPr>
          <a:lstStyle/>
          <a:p>
            <a:r>
              <a:rPr lang="en-GB" sz="1400" dirty="0" smtClean="0"/>
              <a:t>Thyroid</a:t>
            </a:r>
          </a:p>
        </p:txBody>
      </p:sp>
    </p:spTree>
    <p:extLst>
      <p:ext uri="{BB962C8B-B14F-4D97-AF65-F5344CB8AC3E}">
        <p14:creationId xmlns:p14="http://schemas.microsoft.com/office/powerpoint/2010/main" xmlns="" val="3968430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additive="base">
                                        <p:cTn id="35" dur="500" fill="hold"/>
                                        <p:tgtEl>
                                          <p:spTgt spid="23"/>
                                        </p:tgtEl>
                                        <p:attrNameLst>
                                          <p:attrName>ppt_x</p:attrName>
                                        </p:attrNameLst>
                                      </p:cBhvr>
                                      <p:tavLst>
                                        <p:tav tm="0">
                                          <p:val>
                                            <p:strVal val="#ppt_x"/>
                                          </p:val>
                                        </p:tav>
                                        <p:tav tm="100000">
                                          <p:val>
                                            <p:strVal val="#ppt_x"/>
                                          </p:val>
                                        </p:tav>
                                      </p:tavLst>
                                    </p:anim>
                                    <p:anim calcmode="lin" valueType="num">
                                      <p:cBhvr additive="base">
                                        <p:cTn id="36" dur="500" fill="hold"/>
                                        <p:tgtEl>
                                          <p:spTgt spid="2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3" grpId="0" animBg="1"/>
      <p:bldP spid="16" grpId="0"/>
      <p:bldP spid="23" grpId="0" animBg="1"/>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803" y="609434"/>
            <a:ext cx="8488310" cy="1325563"/>
          </a:xfrm>
        </p:spPr>
        <p:txBody>
          <a:bodyPr>
            <a:noAutofit/>
          </a:bodyPr>
          <a:lstStyle/>
          <a:p>
            <a:r>
              <a:rPr lang="en-GB" dirty="0" smtClean="0">
                <a:solidFill>
                  <a:schemeClr val="bg1"/>
                </a:solidFill>
              </a:rPr>
              <a:t>Autonomic Nervous System</a:t>
            </a:r>
            <a:br>
              <a:rPr lang="en-GB" dirty="0" smtClean="0">
                <a:solidFill>
                  <a:schemeClr val="bg1"/>
                </a:solidFill>
              </a:rPr>
            </a:br>
            <a:r>
              <a:rPr lang="en-GB" sz="3600" dirty="0" smtClean="0"/>
              <a:t>seat of being</a:t>
            </a:r>
            <a:r>
              <a:rPr lang="en-GB" dirty="0" smtClean="0">
                <a:solidFill>
                  <a:schemeClr val="bg1"/>
                </a:solidFill>
              </a:rPr>
              <a:t/>
            </a:r>
            <a:br>
              <a:rPr lang="en-GB" dirty="0" smtClean="0">
                <a:solidFill>
                  <a:schemeClr val="bg1"/>
                </a:solidFill>
              </a:rPr>
            </a:br>
            <a:endParaRPr lang="en-GB" dirty="0">
              <a:solidFill>
                <a:schemeClr val="bg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379492" y="1395046"/>
            <a:ext cx="6553200" cy="5462954"/>
          </a:xfrm>
          <a:prstGeom prst="rect">
            <a:avLst/>
          </a:prstGeom>
          <a:noFill/>
        </p:spPr>
      </p:pic>
      <p:sp>
        <p:nvSpPr>
          <p:cNvPr id="10" name="TextBox 9"/>
          <p:cNvSpPr txBox="1"/>
          <p:nvPr/>
        </p:nvSpPr>
        <p:spPr>
          <a:xfrm>
            <a:off x="665507" y="1911665"/>
            <a:ext cx="4700337" cy="3539430"/>
          </a:xfrm>
          <a:prstGeom prst="rect">
            <a:avLst/>
          </a:prstGeom>
          <a:noFill/>
        </p:spPr>
        <p:txBody>
          <a:bodyPr wrap="square" rtlCol="0">
            <a:spAutoFit/>
          </a:bodyPr>
          <a:lstStyle/>
          <a:p>
            <a:r>
              <a:rPr lang="en-GB" sz="3200" dirty="0"/>
              <a:t>Linked to </a:t>
            </a:r>
            <a:r>
              <a:rPr lang="en-GB" sz="3200" b="1" dirty="0"/>
              <a:t>autonomic nervous system (ANS) </a:t>
            </a:r>
            <a:r>
              <a:rPr lang="en-GB" sz="3200" dirty="0" smtClean="0"/>
              <a:t> </a:t>
            </a:r>
            <a:r>
              <a:rPr lang="en-GB" sz="3200" dirty="0"/>
              <a:t>automatically controls our essential functions (including survival) </a:t>
            </a:r>
            <a:r>
              <a:rPr lang="en-GB" sz="3200" i="1" dirty="0"/>
              <a:t>without our conscious </a:t>
            </a:r>
            <a:r>
              <a:rPr lang="en-GB" sz="3200" i="1" dirty="0" smtClean="0"/>
              <a:t>involvement</a:t>
            </a:r>
          </a:p>
          <a:p>
            <a:endParaRPr lang="en-GB" sz="3200" i="1" dirty="0"/>
          </a:p>
        </p:txBody>
      </p:sp>
      <p:sp>
        <p:nvSpPr>
          <p:cNvPr id="6" name="TextBox 5"/>
          <p:cNvSpPr txBox="1"/>
          <p:nvPr/>
        </p:nvSpPr>
        <p:spPr>
          <a:xfrm>
            <a:off x="679155" y="5585190"/>
            <a:ext cx="4700337" cy="1077218"/>
          </a:xfrm>
          <a:prstGeom prst="rect">
            <a:avLst/>
          </a:prstGeom>
          <a:noFill/>
        </p:spPr>
        <p:txBody>
          <a:bodyPr wrap="square" rtlCol="0">
            <a:spAutoFit/>
          </a:bodyPr>
          <a:lstStyle/>
          <a:p>
            <a:r>
              <a:rPr lang="en-GB" sz="3200" dirty="0" smtClean="0"/>
              <a:t>But it’s a bit more complicated than that…</a:t>
            </a:r>
            <a:endParaRPr lang="en-GB" sz="3200" i="1" dirty="0"/>
          </a:p>
        </p:txBody>
      </p:sp>
      <p:sp>
        <p:nvSpPr>
          <p:cNvPr id="3" name="Oval 2"/>
          <p:cNvSpPr/>
          <p:nvPr/>
        </p:nvSpPr>
        <p:spPr>
          <a:xfrm>
            <a:off x="7555832" y="2983832"/>
            <a:ext cx="946484" cy="88231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293981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964" y="429879"/>
            <a:ext cx="5877091" cy="1143000"/>
          </a:xfrm>
        </p:spPr>
        <p:txBody>
          <a:bodyPr>
            <a:noAutofit/>
          </a:bodyPr>
          <a:lstStyle/>
          <a:p>
            <a:r>
              <a:rPr lang="en-GB" dirty="0" smtClean="0">
                <a:solidFill>
                  <a:schemeClr val="bg1"/>
                </a:solidFill>
              </a:rPr>
              <a:t/>
            </a:r>
            <a:br>
              <a:rPr lang="en-GB" dirty="0" smtClean="0">
                <a:solidFill>
                  <a:schemeClr val="bg1"/>
                </a:solidFill>
              </a:rPr>
            </a:br>
            <a:r>
              <a:rPr lang="en-GB" dirty="0" err="1">
                <a:solidFill>
                  <a:schemeClr val="bg1"/>
                </a:solidFill>
              </a:rPr>
              <a:t>Polvagal</a:t>
            </a:r>
            <a:r>
              <a:rPr lang="en-GB" dirty="0">
                <a:solidFill>
                  <a:schemeClr val="bg1"/>
                </a:solidFill>
              </a:rPr>
              <a:t> </a:t>
            </a:r>
            <a:r>
              <a:rPr lang="en-GB" dirty="0" smtClean="0">
                <a:solidFill>
                  <a:schemeClr val="bg1"/>
                </a:solidFill>
              </a:rPr>
              <a:t>theory </a:t>
            </a:r>
            <a:br>
              <a:rPr lang="en-GB" dirty="0" smtClean="0">
                <a:solidFill>
                  <a:schemeClr val="bg1"/>
                </a:solidFill>
              </a:rPr>
            </a:br>
            <a:r>
              <a:rPr lang="en-GB" dirty="0" smtClean="0"/>
              <a:t>3 neural systems</a:t>
            </a:r>
            <a:r>
              <a:rPr lang="en-GB" dirty="0"/>
              <a:t/>
            </a:r>
            <a:br>
              <a:rPr lang="en-GB" dirty="0"/>
            </a:br>
            <a:endParaRPr lang="en-GB" sz="3600" dirty="0">
              <a:solidFill>
                <a:schemeClr val="bg1"/>
              </a:solidFill>
            </a:endParaRPr>
          </a:p>
        </p:txBody>
      </p:sp>
      <p:sp>
        <p:nvSpPr>
          <p:cNvPr id="3" name="TextBox 2"/>
          <p:cNvSpPr txBox="1"/>
          <p:nvPr/>
        </p:nvSpPr>
        <p:spPr>
          <a:xfrm>
            <a:off x="773092" y="1967390"/>
            <a:ext cx="4740604" cy="4770537"/>
          </a:xfrm>
          <a:prstGeom prst="rect">
            <a:avLst/>
          </a:prstGeom>
          <a:noFill/>
        </p:spPr>
        <p:txBody>
          <a:bodyPr wrap="square" rtlCol="0">
            <a:spAutoFit/>
          </a:bodyPr>
          <a:lstStyle/>
          <a:p>
            <a:r>
              <a:rPr lang="en-GB" sz="3200" dirty="0" smtClean="0"/>
              <a:t>In response to threat</a:t>
            </a:r>
          </a:p>
          <a:p>
            <a:r>
              <a:rPr lang="en-GB" sz="3200" dirty="0" smtClean="0"/>
              <a:t>Is a hierarchy of systems:</a:t>
            </a:r>
          </a:p>
          <a:p>
            <a:pPr marL="514350" indent="-514350">
              <a:buFont typeface="+mj-lt"/>
              <a:buAutoNum type="arabicPeriod"/>
            </a:pPr>
            <a:r>
              <a:rPr lang="en-GB" sz="3200" dirty="0" smtClean="0"/>
              <a:t>Social engagement</a:t>
            </a:r>
          </a:p>
          <a:p>
            <a:pPr marL="514350" indent="-514350">
              <a:buFont typeface="+mj-lt"/>
              <a:buAutoNum type="arabicPeriod"/>
            </a:pPr>
            <a:r>
              <a:rPr lang="en-GB" sz="3200" dirty="0" smtClean="0"/>
              <a:t>Fight, flight </a:t>
            </a:r>
          </a:p>
          <a:p>
            <a:pPr marL="514350" indent="-514350">
              <a:buFont typeface="+mj-lt"/>
              <a:buAutoNum type="arabicPeriod"/>
            </a:pPr>
            <a:r>
              <a:rPr lang="en-GB" sz="3200" i="1" dirty="0" smtClean="0"/>
              <a:t>Freeze</a:t>
            </a:r>
          </a:p>
          <a:p>
            <a:pPr marL="514350" indent="-514350"/>
            <a:r>
              <a:rPr lang="en-GB" sz="2800" i="1" dirty="0" smtClean="0"/>
              <a:t>If system above is compromised, system below is activated</a:t>
            </a:r>
          </a:p>
          <a:p>
            <a:r>
              <a:rPr lang="en-GB" sz="2800" dirty="0" smtClean="0"/>
              <a:t>Stress can be </a:t>
            </a:r>
            <a:r>
              <a:rPr lang="en-GB" sz="2800" i="1" dirty="0" smtClean="0"/>
              <a:t>unconscious</a:t>
            </a:r>
          </a:p>
          <a:p>
            <a:pPr marL="514350" indent="-514350">
              <a:buFont typeface="+mj-lt"/>
              <a:buAutoNum type="arabicPeriod"/>
            </a:pPr>
            <a:endParaRPr lang="en-GB" sz="3200" i="1" dirty="0"/>
          </a:p>
        </p:txBody>
      </p:sp>
      <p:sp>
        <p:nvSpPr>
          <p:cNvPr id="5" name="TextBox 4"/>
          <p:cNvSpPr txBox="1"/>
          <p:nvPr/>
        </p:nvSpPr>
        <p:spPr>
          <a:xfrm>
            <a:off x="639870" y="6334780"/>
            <a:ext cx="3658437" cy="461665"/>
          </a:xfrm>
          <a:prstGeom prst="rect">
            <a:avLst/>
          </a:prstGeom>
          <a:noFill/>
        </p:spPr>
        <p:txBody>
          <a:bodyPr wrap="none" rtlCol="0">
            <a:spAutoFit/>
          </a:bodyPr>
          <a:lstStyle/>
          <a:p>
            <a:r>
              <a:rPr lang="en-GB" sz="2400" dirty="0" smtClean="0"/>
              <a:t>See work of Stephen </a:t>
            </a:r>
            <a:r>
              <a:rPr lang="en-GB" sz="2400" dirty="0" err="1" smtClean="0"/>
              <a:t>Porges</a:t>
            </a:r>
            <a:endParaRPr lang="en-GB" sz="2400" dirty="0"/>
          </a:p>
        </p:txBody>
      </p:sp>
      <p:sp>
        <p:nvSpPr>
          <p:cNvPr id="10" name="Rectangle 9"/>
          <p:cNvSpPr/>
          <p:nvPr/>
        </p:nvSpPr>
        <p:spPr>
          <a:xfrm>
            <a:off x="6423691" y="5665694"/>
            <a:ext cx="5983771" cy="11765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023772" y="1763592"/>
            <a:ext cx="6804214" cy="3711389"/>
          </a:xfrm>
          <a:prstGeom prst="rect">
            <a:avLst/>
          </a:prstGeom>
        </p:spPr>
      </p:pic>
    </p:spTree>
    <p:extLst>
      <p:ext uri="{BB962C8B-B14F-4D97-AF65-F5344CB8AC3E}">
        <p14:creationId xmlns:p14="http://schemas.microsoft.com/office/powerpoint/2010/main" xmlns="" val="1766662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21846" y="392421"/>
            <a:ext cx="8075494" cy="1325563"/>
          </a:xfrm>
        </p:spPr>
        <p:txBody>
          <a:bodyPr/>
          <a:lstStyle/>
          <a:p>
            <a:r>
              <a:rPr lang="en-GB" dirty="0" smtClean="0">
                <a:solidFill>
                  <a:schemeClr val="bg1"/>
                </a:solidFill>
              </a:rPr>
              <a:t>Stress</a:t>
            </a:r>
            <a:br>
              <a:rPr lang="en-GB" dirty="0" smtClean="0">
                <a:solidFill>
                  <a:schemeClr val="bg1"/>
                </a:solidFill>
              </a:rPr>
            </a:br>
            <a:r>
              <a:rPr lang="en-GB" sz="3600" dirty="0" smtClean="0"/>
              <a:t>The biggest killer?</a:t>
            </a:r>
            <a:endParaRPr lang="en-GB" dirty="0"/>
          </a:p>
        </p:txBody>
      </p:sp>
      <p:sp>
        <p:nvSpPr>
          <p:cNvPr id="7" name="Subtitle 2"/>
          <p:cNvSpPr txBox="1">
            <a:spLocks/>
          </p:cNvSpPr>
          <p:nvPr/>
        </p:nvSpPr>
        <p:spPr>
          <a:xfrm>
            <a:off x="1337387" y="1848999"/>
            <a:ext cx="7042338" cy="465249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GB" sz="3600" dirty="0" smtClean="0">
                <a:solidFill>
                  <a:schemeClr val="bg2">
                    <a:lumMod val="25000"/>
                  </a:schemeClr>
                </a:solidFill>
              </a:rPr>
              <a:t>Heart disease</a:t>
            </a:r>
          </a:p>
          <a:p>
            <a:pPr marL="342900" indent="-342900"/>
            <a:r>
              <a:rPr lang="en-GB" sz="3600" dirty="0" smtClean="0">
                <a:solidFill>
                  <a:schemeClr val="bg2">
                    <a:lumMod val="25000"/>
                  </a:schemeClr>
                </a:solidFill>
              </a:rPr>
              <a:t>Cancer</a:t>
            </a:r>
          </a:p>
          <a:p>
            <a:pPr marL="0" indent="0">
              <a:buNone/>
            </a:pPr>
            <a:r>
              <a:rPr lang="en-GB" sz="3600" dirty="0" smtClean="0">
                <a:solidFill>
                  <a:schemeClr val="bg2">
                    <a:lumMod val="25000"/>
                  </a:schemeClr>
                </a:solidFill>
              </a:rPr>
              <a:t>1. Adverse Childhood Experience (ACE) i.e. trauma</a:t>
            </a:r>
          </a:p>
          <a:p>
            <a:pPr marL="342900" indent="-342900"/>
            <a:endParaRPr lang="en-GB" sz="3600" dirty="0">
              <a:solidFill>
                <a:schemeClr val="bg2">
                  <a:lumMod val="25000"/>
                </a:schemeClr>
              </a:solidFill>
            </a:endParaRPr>
          </a:p>
          <a:p>
            <a:pPr marL="0" indent="0">
              <a:buNone/>
            </a:pPr>
            <a:r>
              <a:rPr lang="en-GB" sz="3600" dirty="0" smtClean="0"/>
              <a:t>“</a:t>
            </a:r>
            <a:r>
              <a:rPr lang="en-GB" sz="3500" dirty="0" smtClean="0"/>
              <a:t>triple </a:t>
            </a:r>
            <a:r>
              <a:rPr lang="en-GB" sz="3500" dirty="0"/>
              <a:t>the lifetime risk of heart disease and lung cancer and a 20-year difference in life </a:t>
            </a:r>
            <a:r>
              <a:rPr lang="en-GB" sz="3500" dirty="0" smtClean="0"/>
              <a:t>expectancy”!!</a:t>
            </a:r>
            <a:endParaRPr lang="en-GB" sz="3600" dirty="0" smtClean="0"/>
          </a:p>
          <a:p>
            <a:pPr marL="0" indent="0">
              <a:buNone/>
            </a:pPr>
            <a:r>
              <a:rPr lang="en-GB" sz="3000" dirty="0">
                <a:solidFill>
                  <a:schemeClr val="bg2">
                    <a:lumMod val="25000"/>
                  </a:schemeClr>
                </a:solidFill>
              </a:rPr>
              <a:t>(</a:t>
            </a:r>
            <a:r>
              <a:rPr lang="en-GB" sz="3000" dirty="0" smtClean="0">
                <a:solidFill>
                  <a:schemeClr val="bg2">
                    <a:lumMod val="25000"/>
                  </a:schemeClr>
                </a:solidFill>
              </a:rPr>
              <a:t>See TED talk Nadine Burke Harris and the work of Niki </a:t>
            </a:r>
            <a:r>
              <a:rPr lang="en-GB" sz="3000" dirty="0" err="1" smtClean="0">
                <a:solidFill>
                  <a:schemeClr val="bg2">
                    <a:lumMod val="25000"/>
                  </a:schemeClr>
                </a:solidFill>
              </a:rPr>
              <a:t>Gratrix</a:t>
            </a:r>
            <a:r>
              <a:rPr lang="en-GB" sz="3000" dirty="0" smtClean="0">
                <a:solidFill>
                  <a:schemeClr val="bg2">
                    <a:lumMod val="25000"/>
                  </a:schemeClr>
                </a:solidFill>
              </a:rPr>
              <a:t>. Also my study…)</a:t>
            </a:r>
          </a:p>
          <a:p>
            <a:endParaRPr lang="en-GB" dirty="0">
              <a:solidFill>
                <a:schemeClr val="bg2">
                  <a:lumMod val="25000"/>
                </a:scheme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572500" y="3943349"/>
            <a:ext cx="3619500" cy="2914650"/>
          </a:xfrm>
          <a:prstGeom prst="rect">
            <a:avLst/>
          </a:prstGeom>
        </p:spPr>
      </p:pic>
    </p:spTree>
    <p:extLst>
      <p:ext uri="{BB962C8B-B14F-4D97-AF65-F5344CB8AC3E}">
        <p14:creationId xmlns:p14="http://schemas.microsoft.com/office/powerpoint/2010/main" xmlns="" val="45940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14916</TotalTime>
  <Words>3704</Words>
  <Application>Microsoft Office PowerPoint</Application>
  <PresentationFormat>Custom</PresentationFormat>
  <Paragraphs>304</Paragraphs>
  <Slides>30</Slides>
  <Notes>24</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 Emotions and the Body How to understand your body’s messages   </vt:lpstr>
      <vt:lpstr>Overview</vt:lpstr>
      <vt:lpstr>Stress: Definition What is stress?</vt:lpstr>
      <vt:lpstr>Effects of stress: not all in your genes</vt:lpstr>
      <vt:lpstr>Stressful experience (emotional trauma) landscapes the brain and changes the mind and body – for life* *unless mitigated</vt:lpstr>
      <vt:lpstr>Slide 6</vt:lpstr>
      <vt:lpstr>Autonomic Nervous System seat of being </vt:lpstr>
      <vt:lpstr> Polvagal theory  3 neural systems </vt:lpstr>
      <vt:lpstr>Stress The biggest killer?</vt:lpstr>
      <vt:lpstr>Adverse Childhood Experience (ACE)</vt:lpstr>
      <vt:lpstr>Polyvagal theory Attachment</vt:lpstr>
      <vt:lpstr>Poor attachment</vt:lpstr>
      <vt:lpstr>Polyvagal theory:  response under threat</vt:lpstr>
      <vt:lpstr>Stressful experience (emotional trauma) landscapes the brain and changes the mind and body – for life* *unless mitigated</vt:lpstr>
      <vt:lpstr>Trauma?</vt:lpstr>
      <vt:lpstr>Sensitivity  an extra issue</vt:lpstr>
      <vt:lpstr>Mind and Body are one  </vt:lpstr>
      <vt:lpstr>The mind outside the brain: gut brain</vt:lpstr>
      <vt:lpstr>The Heart-Brain  Heart as emotional organ</vt:lpstr>
      <vt:lpstr>The Heart-Brain  Heart Rate Variability</vt:lpstr>
      <vt:lpstr>Toxicity:  The stress connection</vt:lpstr>
      <vt:lpstr>Emotional cleansing</vt:lpstr>
      <vt:lpstr>Chronic fatigue, pain and  auto-immune syndromes</vt:lpstr>
      <vt:lpstr>Recovery from  chronic illness</vt:lpstr>
      <vt:lpstr>Slide 25</vt:lpstr>
      <vt:lpstr>Healing</vt:lpstr>
      <vt:lpstr>Slide 27</vt:lpstr>
      <vt:lpstr>Demo if time</vt:lpstr>
      <vt:lpstr>Slide 29</vt:lpstr>
      <vt:lpstr>How to heal - techniques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are you?</dc:title>
  <dc:creator>Patricia Worby</dc:creator>
  <cp:lastModifiedBy>Patricia</cp:lastModifiedBy>
  <cp:revision>215</cp:revision>
  <dcterms:created xsi:type="dcterms:W3CDTF">2016-08-12T08:43:36Z</dcterms:created>
  <dcterms:modified xsi:type="dcterms:W3CDTF">2017-08-25T08:54:14Z</dcterms:modified>
</cp:coreProperties>
</file>